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4"/>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C910"/>
    <a:srgbClr val="D9D9D9"/>
    <a:srgbClr val="D3D3D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37" autoAdjust="0"/>
    <p:restoredTop sz="86410" autoAdjust="0"/>
  </p:normalViewPr>
  <p:slideViewPr>
    <p:cSldViewPr snapToGrid="0" snapToObjects="1">
      <p:cViewPr>
        <p:scale>
          <a:sx n="116" d="100"/>
          <a:sy n="116" d="100"/>
        </p:scale>
        <p:origin x="102" y="108"/>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361660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FRP_logo</a:t>
            </a:r>
            <a:endParaRPr dirty="0"/>
          </a:p>
          <a:p>
            <a:r>
              <a:rPr b="0" dirty="0"/>
              <a:t>No alt text provided.</a:t>
            </a:r>
            <a:endParaRPr dirty="0"/>
          </a:p>
          <a:p>
            <a:endParaRPr dirty="0"/>
          </a:p>
          <a:p>
            <a:r>
              <a:rPr b="1" dirty="0"/>
              <a:t>Таблиця 1. Інформація про заявки та підписані кредитні договори в розрізі банків</a:t>
            </a:r>
            <a:endParaRPr dirty="0"/>
          </a:p>
          <a:p>
            <a:r>
              <a:rPr b="0" dirty="0"/>
              <a:t>No alt text provided.</a:t>
            </a:r>
            <a:endParaRPr dirty="0"/>
          </a:p>
          <a:p>
            <a:endParaRPr dirty="0"/>
          </a:p>
          <a:p>
            <a:r>
              <a:rPr b="1" dirty="0"/>
              <a:t>Таблиця 2. Регіон, де планується придбавати нерухомість</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multiRowCard</a:t>
            </a:r>
            <a:endParaRPr dirty="0"/>
          </a:p>
          <a:p>
            <a:r>
              <a:rPr b="0" dirty="0"/>
              <a:t>No alt text provided.</a:t>
            </a:r>
            <a:endParaRPr dirty="0"/>
          </a:p>
          <a:p>
            <a:endParaRPr dirty="0"/>
          </a:p>
          <a:p>
            <a:r>
              <a:rPr b="1" dirty="0"/>
              <a:t>Сума заявок (грн.)</a:t>
            </a:r>
            <a:endParaRPr dirty="0"/>
          </a:p>
          <a:p>
            <a:r>
              <a:rPr b="0" dirty="0"/>
              <a:t>No alt text provided.</a:t>
            </a:r>
            <a:endParaRPr dirty="0"/>
          </a:p>
          <a:p>
            <a:endParaRPr dirty="0"/>
          </a:p>
          <a:p>
            <a:r>
              <a:rPr b="1" dirty="0"/>
              <a:t>Сума кредитів (грн.)</a:t>
            </a:r>
            <a:endParaRPr dirty="0"/>
          </a:p>
          <a:p>
            <a:r>
              <a:rPr b="0" dirty="0"/>
              <a:t>No alt text provided.</a:t>
            </a:r>
            <a:endParaRPr dirty="0"/>
          </a:p>
          <a:p>
            <a:endParaRPr dirty="0"/>
          </a:p>
          <a:p>
            <a:r>
              <a:rPr b="1" dirty="0"/>
              <a:t>Середня сума кредиту (грн.)</a:t>
            </a:r>
            <a:endParaRPr dirty="0"/>
          </a:p>
          <a:p>
            <a:r>
              <a:rPr b="0" dirty="0"/>
              <a:t>No alt text provided.</a:t>
            </a:r>
            <a:endParaRPr dirty="0"/>
          </a:p>
          <a:p>
            <a:endParaRPr dirty="0"/>
          </a:p>
          <a:p>
            <a:r>
              <a:rPr b="1" dirty="0"/>
              <a:t>basicShape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image</a:t>
            </a:r>
            <a:endParaRPr dirty="0"/>
          </a:p>
          <a:p>
            <a:r>
              <a:rPr b="0" dirty="0"/>
              <a:t>No alt text provided.</a:t>
            </a:r>
            <a:endParaRPr dirty="0"/>
          </a:p>
          <a:p>
            <a:endParaRPr dirty="0"/>
          </a:p>
        </p:txBody>
      </p:sp>
    </p:spTree>
    <p:extLst>
      <p:ext uri="{BB962C8B-B14F-4D97-AF65-F5344CB8AC3E}">
        <p14:creationId xmlns:p14="http://schemas.microsoft.com/office/powerpoint/2010/main" val="3292528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FRP_logo</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Етап 2. Розподіл заявок за причинами відмови Банком після опрацювання документів</a:t>
            </a:r>
            <a:endParaRPr dirty="0"/>
          </a:p>
          <a:p>
            <a:r>
              <a:rPr b="0" dirty="0"/>
              <a:t>No alt text provided.</a:t>
            </a:r>
            <a:endParaRPr dirty="0"/>
          </a:p>
          <a:p>
            <a:endParaRPr dirty="0"/>
          </a:p>
          <a:p>
            <a:r>
              <a:rPr b="1" dirty="0"/>
              <a:t>Етап 1. Розподіл заявок за причинами відмови Банком претенденту на участь у Програмі</a:t>
            </a:r>
            <a:endParaRPr dirty="0"/>
          </a:p>
          <a:p>
            <a:r>
              <a:rPr b="0" dirty="0"/>
              <a:t>No alt text provided.</a:t>
            </a:r>
            <a:endParaRPr dirty="0"/>
          </a:p>
          <a:p>
            <a:endParaRPr dirty="0"/>
          </a:p>
          <a:p>
            <a:r>
              <a:rPr b="1" dirty="0"/>
              <a:t>Інформація про заявки та підписані кредитні договори в розрізі банків</a:t>
            </a:r>
            <a:endParaRPr dirty="0"/>
          </a:p>
          <a:p>
            <a:r>
              <a:rPr b="0" dirty="0"/>
              <a:t>No alt text provided.</a:t>
            </a:r>
            <a:endParaRPr dirty="0"/>
          </a:p>
          <a:p>
            <a:endParaRPr dirty="0"/>
          </a:p>
          <a:p>
            <a:r>
              <a:rPr b="1" dirty="0"/>
              <a:t>multiRowCard</a:t>
            </a:r>
            <a:endParaRPr dirty="0"/>
          </a:p>
          <a:p>
            <a:r>
              <a:rPr b="0" dirty="0"/>
              <a:t>No alt text provided.</a:t>
            </a:r>
            <a:endParaRPr dirty="0"/>
          </a:p>
          <a:p>
            <a:endParaRPr dirty="0"/>
          </a:p>
        </p:txBody>
      </p:sp>
    </p:spTree>
    <p:extLst>
      <p:ext uri="{BB962C8B-B14F-4D97-AF65-F5344CB8AC3E}">
        <p14:creationId xmlns:p14="http://schemas.microsoft.com/office/powerpoint/2010/main" val="9119209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FRP_logo</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Зміна за тиждень заявок і кредитних договорів у розрізі банків</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Приріст кількості заявок</a:t>
            </a:r>
            <a:endParaRPr dirty="0"/>
          </a:p>
          <a:p>
            <a:r>
              <a:rPr b="0" dirty="0"/>
              <a:t>No alt text provided.</a:t>
            </a:r>
            <a:endParaRPr dirty="0"/>
          </a:p>
          <a:p>
            <a:endParaRPr dirty="0"/>
          </a:p>
          <a:p>
            <a:r>
              <a:rPr b="1" dirty="0"/>
              <a:t>Приріст суми заявок</a:t>
            </a:r>
            <a:endParaRPr dirty="0"/>
          </a:p>
          <a:p>
            <a:r>
              <a:rPr b="0" dirty="0"/>
              <a:t>No alt text provided.</a:t>
            </a:r>
            <a:endParaRPr dirty="0"/>
          </a:p>
          <a:p>
            <a:endParaRPr dirty="0"/>
          </a:p>
          <a:p>
            <a:r>
              <a:rPr b="1" dirty="0"/>
              <a:t>Приріст кількості кредитів</a:t>
            </a:r>
            <a:endParaRPr dirty="0"/>
          </a:p>
          <a:p>
            <a:r>
              <a:rPr b="0" dirty="0"/>
              <a:t>No alt text provided.</a:t>
            </a:r>
            <a:endParaRPr dirty="0"/>
          </a:p>
          <a:p>
            <a:endParaRPr dirty="0"/>
          </a:p>
          <a:p>
            <a:r>
              <a:rPr b="1" dirty="0"/>
              <a:t>Приріст суми кредитів</a:t>
            </a:r>
            <a:endParaRPr dirty="0"/>
          </a:p>
          <a:p>
            <a:r>
              <a:rPr b="0" dirty="0"/>
              <a:t>No alt text provided.</a:t>
            </a:r>
            <a:endParaRPr dirty="0"/>
          </a:p>
          <a:p>
            <a:endParaRPr dirty="0"/>
          </a:p>
          <a:p>
            <a:r>
              <a:rPr b="1" dirty="0"/>
              <a:t>slicer</a:t>
            </a:r>
            <a:endParaRPr dirty="0"/>
          </a:p>
          <a:p>
            <a:r>
              <a:rPr b="0" dirty="0"/>
              <a:t>No alt text provided.</a:t>
            </a:r>
            <a:endParaRPr dirty="0"/>
          </a:p>
          <a:p>
            <a:endParaRPr dirty="0"/>
          </a:p>
        </p:txBody>
      </p:sp>
    </p:spTree>
    <p:extLst>
      <p:ext uri="{BB962C8B-B14F-4D97-AF65-F5344CB8AC3E}">
        <p14:creationId xmlns:p14="http://schemas.microsoft.com/office/powerpoint/2010/main" val="6419640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FRP_logo</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Зміна за тиждень заявок і кредитних договорів у розрізі регіонів</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pivotTable</a:t>
            </a:r>
            <a:endParaRPr dirty="0"/>
          </a:p>
          <a:p>
            <a:r>
              <a:rPr b="0" dirty="0"/>
              <a:t>No alt text provided.</a:t>
            </a:r>
            <a:endParaRPr dirty="0"/>
          </a:p>
          <a:p>
            <a:endParaRPr dirty="0"/>
          </a:p>
        </p:txBody>
      </p:sp>
    </p:spTree>
    <p:extLst>
      <p:ext uri="{BB962C8B-B14F-4D97-AF65-F5344CB8AC3E}">
        <p14:creationId xmlns:p14="http://schemas.microsoft.com/office/powerpoint/2010/main" val="39400322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FRP_logo</a:t>
            </a:r>
            <a:endParaRPr dirty="0"/>
          </a:p>
          <a:p>
            <a:r>
              <a:rPr b="0" dirty="0"/>
              <a:t>No alt text provided.</a:t>
            </a:r>
            <a:endParaRPr dirty="0"/>
          </a:p>
          <a:p>
            <a:endParaRPr dirty="0"/>
          </a:p>
          <a:p>
            <a:r>
              <a:rPr b="1" dirty="0"/>
              <a:t>Таблиця 4. Структура підписаних кредитних договорів в розрізі банків і цілей кредиту, %</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pivotTable</a:t>
            </a:r>
            <a:endParaRPr dirty="0"/>
          </a:p>
          <a:p>
            <a:r>
              <a:rPr b="0" dirty="0"/>
              <a:t>No alt text provided.</a:t>
            </a:r>
            <a:endParaRPr dirty="0"/>
          </a:p>
          <a:p>
            <a:endParaRPr dirty="0"/>
          </a:p>
          <a:p>
            <a:r>
              <a:rPr b="1" dirty="0"/>
              <a:t>Таблиця 3. Інформація про заявки та підписані кредитні договори за метою кредиту</a:t>
            </a:r>
            <a:endParaRPr dirty="0"/>
          </a:p>
          <a:p>
            <a:r>
              <a:rPr b="0" dirty="0"/>
              <a:t>No alt text provided.</a:t>
            </a:r>
            <a:endParaRPr dirty="0"/>
          </a:p>
          <a:p>
            <a:endParaRPr dirty="0"/>
          </a:p>
          <a:p>
            <a:r>
              <a:rPr b="1" dirty="0"/>
              <a:t>Сума заявок (грн.)</a:t>
            </a:r>
            <a:endParaRPr dirty="0"/>
          </a:p>
          <a:p>
            <a:r>
              <a:rPr b="0" dirty="0"/>
              <a:t>No alt text provided.</a:t>
            </a:r>
            <a:endParaRPr dirty="0"/>
          </a:p>
          <a:p>
            <a:endParaRPr dirty="0"/>
          </a:p>
          <a:p>
            <a:r>
              <a:rPr b="1" dirty="0"/>
              <a:t>Розподіл заявок за видом ринку</a:t>
            </a:r>
            <a:endParaRPr dirty="0"/>
          </a:p>
          <a:p>
            <a:r>
              <a:rPr b="0" dirty="0"/>
              <a:t>No alt text provided.</a:t>
            </a:r>
            <a:endParaRPr dirty="0"/>
          </a:p>
          <a:p>
            <a:endParaRPr dirty="0"/>
          </a:p>
          <a:p>
            <a:r>
              <a:rPr b="1" dirty="0"/>
              <a:t>Сума заявок (грн.)</a:t>
            </a:r>
            <a:endParaRPr dirty="0"/>
          </a:p>
          <a:p>
            <a:r>
              <a:rPr b="0" dirty="0"/>
              <a:t>No alt text provided.</a:t>
            </a:r>
            <a:endParaRPr dirty="0"/>
          </a:p>
          <a:p>
            <a:endParaRPr dirty="0"/>
          </a:p>
          <a:p>
            <a:r>
              <a:rPr b="1" dirty="0"/>
              <a:t>Розподіл кредитних договорів за видом ринку</a:t>
            </a:r>
            <a:endParaRPr dirty="0"/>
          </a:p>
          <a:p>
            <a:r>
              <a:rPr b="0" dirty="0"/>
              <a:t>No alt text provided.</a:t>
            </a:r>
            <a:endParaRPr dirty="0"/>
          </a:p>
          <a:p>
            <a:endParaRPr dirty="0"/>
          </a:p>
          <a:p>
            <a:r>
              <a:rPr b="1" dirty="0"/>
              <a:t>slicer</a:t>
            </a:r>
            <a:endParaRPr dirty="0"/>
          </a:p>
          <a:p>
            <a:r>
              <a:rPr b="0" dirty="0"/>
              <a:t>No alt text provided.</a:t>
            </a:r>
            <a:endParaRPr dirty="0"/>
          </a:p>
          <a:p>
            <a:endParaRPr dirty="0"/>
          </a:p>
        </p:txBody>
      </p:sp>
    </p:spTree>
    <p:extLst>
      <p:ext uri="{BB962C8B-B14F-4D97-AF65-F5344CB8AC3E}">
        <p14:creationId xmlns:p14="http://schemas.microsoft.com/office/powerpoint/2010/main" val="117963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FRP_logo</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pivotTable</a:t>
            </a:r>
            <a:endParaRPr dirty="0"/>
          </a:p>
          <a:p>
            <a:r>
              <a:rPr b="0" dirty="0"/>
              <a:t>No alt text provided.</a:t>
            </a:r>
            <a:endParaRPr dirty="0"/>
          </a:p>
          <a:p>
            <a:endParaRPr dirty="0"/>
          </a:p>
          <a:p>
            <a:r>
              <a:rPr b="1" dirty="0"/>
              <a:t>Заявки, млн. грн.</a:t>
            </a:r>
            <a:endParaRPr dirty="0"/>
          </a:p>
          <a:p>
            <a:r>
              <a:rPr b="0" dirty="0"/>
              <a:t>No alt text provided.</a:t>
            </a:r>
            <a:endParaRPr dirty="0"/>
          </a:p>
          <a:p>
            <a:endParaRPr dirty="0"/>
          </a:p>
          <a:p>
            <a:r>
              <a:rPr b="1" dirty="0"/>
              <a:t>Кредитні договори, млн. грн.</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ТОП-5 банків: Кількість КД, шт.</a:t>
            </a:r>
            <a:endParaRPr dirty="0"/>
          </a:p>
          <a:p>
            <a:r>
              <a:rPr b="0" dirty="0"/>
              <a:t>No alt text provided.</a:t>
            </a:r>
            <a:endParaRPr dirty="0"/>
          </a:p>
          <a:p>
            <a:endParaRPr dirty="0"/>
          </a:p>
        </p:txBody>
      </p:sp>
    </p:spTree>
    <p:extLst>
      <p:ext uri="{BB962C8B-B14F-4D97-AF65-F5344CB8AC3E}">
        <p14:creationId xmlns:p14="http://schemas.microsoft.com/office/powerpoint/2010/main" val="28356633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FRP_logo</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Охоплення регіонів України (на підставі суми заявок)</a:t>
            </a:r>
            <a:endParaRPr dirty="0"/>
          </a:p>
          <a:p>
            <a:r>
              <a:rPr b="0" dirty="0"/>
              <a:t>No alt text provided.</a:t>
            </a:r>
            <a:endParaRPr dirty="0"/>
          </a:p>
          <a:p>
            <a:endParaRPr dirty="0"/>
          </a:p>
          <a:p>
            <a:r>
              <a:rPr b="1" dirty="0"/>
              <a:t>Розподіл заявок за регіонами, млн. грн.</a:t>
            </a:r>
            <a:endParaRPr dirty="0"/>
          </a:p>
          <a:p>
            <a:r>
              <a:rPr b="0" dirty="0"/>
              <a:t>No alt text provided.</a:t>
            </a:r>
            <a:endParaRPr dirty="0"/>
          </a:p>
          <a:p>
            <a:endParaRPr dirty="0"/>
          </a:p>
          <a:p>
            <a:r>
              <a:rPr b="1" dirty="0"/>
              <a:t>ТОП-5 регіонів</a:t>
            </a:r>
            <a:endParaRPr dirty="0"/>
          </a:p>
          <a:p>
            <a:r>
              <a:rPr b="0" dirty="0"/>
              <a:t>No alt text provided.</a:t>
            </a:r>
            <a:endParaRPr dirty="0"/>
          </a:p>
          <a:p>
            <a:endParaRPr dirty="0"/>
          </a:p>
          <a:p>
            <a:r>
              <a:rPr b="1" dirty="0"/>
              <a:t>Кількість регіонів, де присутній банк</a:t>
            </a:r>
            <a:endParaRPr dirty="0"/>
          </a:p>
          <a:p>
            <a:r>
              <a:rPr b="0" dirty="0"/>
              <a:t>No alt text provided.</a:t>
            </a:r>
            <a:endParaRPr dirty="0"/>
          </a:p>
          <a:p>
            <a:endParaRPr dirty="0"/>
          </a:p>
          <a:p>
            <a:r>
              <a:rPr b="1" dirty="0"/>
              <a:t>Розподіл кредитів за регіонами, млн. грн.</a:t>
            </a:r>
            <a:endParaRPr dirty="0"/>
          </a:p>
          <a:p>
            <a:r>
              <a:rPr b="0" dirty="0"/>
              <a:t>No alt text provided.</a:t>
            </a:r>
            <a:endParaRPr dirty="0"/>
          </a:p>
          <a:p>
            <a:endParaRPr dirty="0"/>
          </a:p>
        </p:txBody>
      </p:sp>
    </p:spTree>
    <p:extLst>
      <p:ext uri="{BB962C8B-B14F-4D97-AF65-F5344CB8AC3E}">
        <p14:creationId xmlns:p14="http://schemas.microsoft.com/office/powerpoint/2010/main" val="3234550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FRP_logo</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ТОП-5 регіонів</a:t>
            </a:r>
            <a:endParaRPr dirty="0"/>
          </a:p>
          <a:p>
            <a:r>
              <a:rPr b="0" dirty="0"/>
              <a:t>No alt text provided.</a:t>
            </a:r>
            <a:endParaRPr dirty="0"/>
          </a:p>
          <a:p>
            <a:endParaRPr dirty="0"/>
          </a:p>
          <a:p>
            <a:r>
              <a:rPr b="1" dirty="0"/>
              <a:t>Таблиця. Заявки за регіонами</a:t>
            </a:r>
            <a:endParaRPr dirty="0"/>
          </a:p>
          <a:p>
            <a:r>
              <a:rPr b="0" dirty="0"/>
              <a:t>No alt text provided.</a:t>
            </a:r>
            <a:endParaRPr dirty="0"/>
          </a:p>
          <a:p>
            <a:endParaRPr dirty="0"/>
          </a:p>
        </p:txBody>
      </p:sp>
    </p:spTree>
    <p:extLst>
      <p:ext uri="{BB962C8B-B14F-4D97-AF65-F5344CB8AC3E}">
        <p14:creationId xmlns:p14="http://schemas.microsoft.com/office/powerpoint/2010/main" val="30131484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FRP_logo</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Частка банку в регіоні (на підставі сум заявок), %</a:t>
            </a:r>
            <a:endParaRPr dirty="0"/>
          </a:p>
          <a:p>
            <a:r>
              <a:rPr b="0" dirty="0"/>
              <a:t>No alt text provided.</a:t>
            </a:r>
            <a:endParaRPr dirty="0"/>
          </a:p>
          <a:p>
            <a:endParaRPr dirty="0"/>
          </a:p>
          <a:p>
            <a:r>
              <a:rPr b="1" dirty="0"/>
              <a:t>slicer</a:t>
            </a:r>
            <a:endParaRPr dirty="0"/>
          </a:p>
          <a:p>
            <a:r>
              <a:rPr b="0" dirty="0"/>
              <a:t>No alt text provided.</a:t>
            </a:r>
            <a:endParaRPr dirty="0"/>
          </a:p>
          <a:p>
            <a:endParaRPr dirty="0"/>
          </a:p>
        </p:txBody>
      </p:sp>
    </p:spTree>
    <p:extLst>
      <p:ext uri="{BB962C8B-B14F-4D97-AF65-F5344CB8AC3E}">
        <p14:creationId xmlns:p14="http://schemas.microsoft.com/office/powerpoint/2010/main" val="23403244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FRP_logo</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Частка регіону в банку (на підставі сум заявок), %</a:t>
            </a:r>
            <a:endParaRPr dirty="0"/>
          </a:p>
          <a:p>
            <a:r>
              <a:rPr b="0" dirty="0"/>
              <a:t>No alt text provided.</a:t>
            </a:r>
            <a:endParaRPr dirty="0"/>
          </a:p>
          <a:p>
            <a:endParaRPr dirty="0"/>
          </a:p>
          <a:p>
            <a:r>
              <a:rPr b="1" dirty="0"/>
              <a:t>slicer</a:t>
            </a:r>
            <a:endParaRPr dirty="0"/>
          </a:p>
          <a:p>
            <a:r>
              <a:rPr b="0" dirty="0"/>
              <a:t>No alt text provided.</a:t>
            </a:r>
            <a:endParaRPr dirty="0"/>
          </a:p>
          <a:p>
            <a:endParaRPr dirty="0"/>
          </a:p>
        </p:txBody>
      </p:sp>
    </p:spTree>
    <p:extLst>
      <p:ext uri="{BB962C8B-B14F-4D97-AF65-F5344CB8AC3E}">
        <p14:creationId xmlns:p14="http://schemas.microsoft.com/office/powerpoint/2010/main" val="19128276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FRP_logo</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Розподіл кількості заявок за типом зайнятості позичальника, шт.</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Розподіл сум заявок за типом зайнятості позичальника, млн. грн.</a:t>
            </a:r>
            <a:endParaRPr dirty="0"/>
          </a:p>
          <a:p>
            <a:r>
              <a:rPr b="0" dirty="0"/>
              <a:t>No alt text provided.</a:t>
            </a:r>
            <a:endParaRPr dirty="0"/>
          </a:p>
          <a:p>
            <a:endParaRPr dirty="0"/>
          </a:p>
          <a:p>
            <a:r>
              <a:rPr b="1" dirty="0"/>
              <a:t>Розподіл кількості заявок за гендером</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Середній дохід позичальників - учасників Програми за типами зайнятості</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Мінімальний дохід позичальників - учасників Програми за типами зайнятості</a:t>
            </a:r>
            <a:endParaRPr dirty="0"/>
          </a:p>
          <a:p>
            <a:r>
              <a:rPr b="0" dirty="0"/>
              <a:t>No alt text provided.</a:t>
            </a:r>
            <a:endParaRPr dirty="0"/>
          </a:p>
          <a:p>
            <a:endParaRPr dirty="0"/>
          </a:p>
        </p:txBody>
      </p:sp>
    </p:spTree>
    <p:extLst>
      <p:ext uri="{BB962C8B-B14F-4D97-AF65-F5344CB8AC3E}">
        <p14:creationId xmlns:p14="http://schemas.microsoft.com/office/powerpoint/2010/main" val="17791912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FRP_logo</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Розподіл кількості заявок за типом позичальника, шт.</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Розподіл сум заявок за типом позичальника, млн. грн.</a:t>
            </a:r>
            <a:endParaRPr dirty="0"/>
          </a:p>
          <a:p>
            <a:r>
              <a:rPr b="0" dirty="0"/>
              <a:t>No alt text provided.</a:t>
            </a:r>
            <a:endParaRPr dirty="0"/>
          </a:p>
          <a:p>
            <a:endParaRPr dirty="0"/>
          </a:p>
          <a:p>
            <a:r>
              <a:rPr b="1" dirty="0"/>
              <a:t>Розподіл кількості заявок за типом позичальника та метою кредиту, шт.</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Розподіл заявок за віковими групами позичальників</a:t>
            </a:r>
            <a:endParaRPr dirty="0"/>
          </a:p>
          <a:p>
            <a:r>
              <a:rPr b="0" dirty="0"/>
              <a:t>No alt text provided.</a:t>
            </a:r>
            <a:endParaRPr dirty="0"/>
          </a:p>
          <a:p>
            <a:endParaRPr dirty="0"/>
          </a:p>
          <a:p>
            <a:r>
              <a:rPr b="1" dirty="0"/>
              <a:t>slicer</a:t>
            </a:r>
            <a:endParaRPr dirty="0"/>
          </a:p>
          <a:p>
            <a:r>
              <a:rPr b="0" dirty="0"/>
              <a:t>No alt text provided.</a:t>
            </a:r>
            <a:endParaRPr dirty="0"/>
          </a:p>
          <a:p>
            <a:endParaRPr dirty="0"/>
          </a:p>
        </p:txBody>
      </p:sp>
    </p:spTree>
    <p:extLst>
      <p:ext uri="{BB962C8B-B14F-4D97-AF65-F5344CB8AC3E}">
        <p14:creationId xmlns:p14="http://schemas.microsoft.com/office/powerpoint/2010/main" val="5568018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27ED9C8-F09A-4D9E-BEC0-4725162E21FF}" type="datetimeFigureOut">
              <a:rPr lang="en-US" smtClean="0"/>
              <a:t>10/1/2021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17476896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7ED9C8-F09A-4D9E-BEC0-4725162E21FF}" type="datetimeFigureOut">
              <a:rPr lang="en-US" smtClean="0"/>
              <a:t>10/1/2021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5532142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7ED9C8-F09A-4D9E-BEC0-4725162E21FF}" type="datetimeFigureOut">
              <a:rPr lang="en-US" smtClean="0"/>
              <a:t>10/1/2021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9826409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7ED9C8-F09A-4D9E-BEC0-4725162E21FF}" type="datetimeFigureOut">
              <a:rPr lang="en-US" smtClean="0"/>
              <a:t>10/1/2021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144985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27ED9C8-F09A-4D9E-BEC0-4725162E21FF}" type="datetimeFigureOut">
              <a:rPr lang="en-US" smtClean="0"/>
              <a:t>10/1/2021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10268814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27ED9C8-F09A-4D9E-BEC0-4725162E21FF}" type="datetimeFigureOut">
              <a:rPr lang="en-US" smtClean="0"/>
              <a:t>10/1/2021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10043315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27ED9C8-F09A-4D9E-BEC0-4725162E21FF}" type="datetimeFigureOut">
              <a:rPr lang="en-US" smtClean="0"/>
              <a:t>10/1/2021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9256924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27ED9C8-F09A-4D9E-BEC0-4725162E21FF}" type="datetimeFigureOut">
              <a:rPr lang="en-US" smtClean="0"/>
              <a:t>10/1/2021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2809139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7ED9C8-F09A-4D9E-BEC0-4725162E21FF}" type="datetimeFigureOut">
              <a:rPr lang="en-US" smtClean="0"/>
              <a:t>10/1/2021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3581811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27ED9C8-F09A-4D9E-BEC0-4725162E21FF}" type="datetimeFigureOut">
              <a:rPr lang="en-US" smtClean="0"/>
              <a:t>10/1/2021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9933904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27ED9C8-F09A-4D9E-BEC0-4725162E21FF}" type="datetimeFigureOut">
              <a:rPr lang="en-US" smtClean="0"/>
              <a:t>10/1/2021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8848075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7ED9C8-F09A-4D9E-BEC0-4725162E21FF}" type="datetimeFigureOut">
              <a:rPr lang="en-US" smtClean="0"/>
              <a:t>10/1/2021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7D807A-D3EC-4DEA-86E2-120E4093F1A6}" type="slidenum">
              <a:rPr lang="en-US" smtClean="0"/>
              <a:t>‹№›</a:t>
            </a:fld>
            <a:endParaRPr lang="en-US"/>
          </a:p>
        </p:txBody>
      </p:sp>
    </p:spTree>
    <p:extLst>
      <p:ext uri="{BB962C8B-B14F-4D97-AF65-F5344CB8AC3E}">
        <p14:creationId xmlns:p14="http://schemas.microsoft.com/office/powerpoint/2010/main" val="14236910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app.powerbi.com/groups/me/reports/3391c3e8-7d43-4916-b09b-64e1e0214d75/ReportSection4276d6aeca8ab542e221?pbi_source=PowerPoint" TargetMode="External"/><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s://app.powerbi.com/groups/me/reports/3391c3e8-7d43-4916-b09b-64e1e0214d75/ReportSectiondefd888f2c37e1500bc8?pbi_source=PowerPoint" TargetMode="External"/><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hyperlink" Target="https://app.powerbi.com/groups/me/reports/3391c3e8-7d43-4916-b09b-64e1e0214d75/ReportSection0fc8a036485853a6acf3?pbi_source=PowerPoint" TargetMode="External"/><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hyperlink" Target="https://app.powerbi.com/groups/me/reports/3391c3e8-7d43-4916-b09b-64e1e0214d75/ReportSectionca8a81fe4d3ec178f029?pbi_source=PowerPoint" TargetMode="External"/><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hyperlink" Target="https://app.powerbi.com/groups/me/reports/3391c3e8-7d43-4916-b09b-64e1e0214d75/ReportSection501e03db1744f1e2f3df?pbi_source=PowerPoint" TargetMode="External"/><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hyperlink" Target="https://app.powerbi.com/groups/me/reports/3391c3e8-7d43-4916-b09b-64e1e0214d75/ReportSectionf8c0a127ffa2d31b11e5?pbi_source=PowerPoint" TargetMode="External"/><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hyperlink" Target="https://app.powerbi.com/groups/me/reports/3391c3e8-7d43-4916-b09b-64e1e0214d75/ReportSectionc16e9c957eb7d5b73cbd?pbi_source=PowerPoint" TargetMode="External"/><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hyperlink" Target="https://app.powerbi.com/groups/me/reports/3391c3e8-7d43-4916-b09b-64e1e0214d75/ReportSection5241a1e271dbb4a04e84?pbi_source=PowerPoint" TargetMode="External"/><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hyperlink" Target="https://app.powerbi.com/groups/me/reports/3391c3e8-7d43-4916-b09b-64e1e0214d75/ReportSection8b15bf06075d52a68446?pbi_source=PowerPoint" TargetMode="External"/><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hyperlink" Target="https://app.powerbi.com/groups/me/reports/3391c3e8-7d43-4916-b09b-64e1e0214d75/ReportSectionade2611c9aeed7769d6c?pbi_source=PowerPoint" TargetMode="External"/><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hyperlink" Target="https://app.powerbi.com/groups/me/reports/3391c3e8-7d43-4916-b09b-64e1e0214d75/ReportSection8c0cb4f39de23294c6c0?pbi_source=PowerPoint" TargetMode="External"/><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hyperlink" Target="https://app.powerbi.com/groups/me/reports/3391c3e8-7d43-4916-b09b-64e1e0214d75/ReportSectionc59ccc6a2a2cd904bdb3?pbi_source=PowerPoint" TargetMode="External"/><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FRP_logo, Таблиця 1. Інформація про заявки та підписані кредитні договори в розрізі банків, Таблиця 2. Регіон, де планується придбавати нерухомість, textbox, multiRowCard, Сума заявок (грн.), Сума кредитів (грн.), Середня сума кредиту (грн.), basicShape, slicer, image.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F-Tables (1/3)</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FRP_logo, textbox, Етап 2. Розподіл заявок за причинами відмови Банком після опрацювання документів, Етап 1. Розподіл заявок за причинами відмови Банком претенденту на участь у Програмі, Інформація про заявки та підписані кредитні договори в розрізі банків, multiRowCard.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F-Rejected</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FRP_logo, slicer, Зміна за тиждень заявок і кредитних договорів у розрізі банків, textbox, Приріст кількості заявок, Приріст суми заявок, Приріст кількості кредитів, Приріст суми кредитів, slicer.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F-Change_FtF</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FRP_logo, slicer, textbox, Зміна за тиждень заявок і кредитних договорів у розрізі регіонів, slicer, pivotTable.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F-Change_FtF (cont.)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FRP_logo, Таблиця 4. Структура підписаних кредитних договорів в розрізі банків і цілей кредиту, %, textbox, pivotTable, Таблиця 3. Інформація про заявки та підписані кредитні договори за метою кредиту, Сума заявок (грн.), Розподіл заявок за видом ринку, Сума заявок (грн.), Розподіл кредитних договорів за видом ринку, slicer.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F-Tables (2/3)</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FRP_logo, textbox, pivotTable, Заявки, млн. грн., Кредитні договори, млн. грн., slicer, Card, ТОП-5 банків: Кількість КД, шт..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F-Tables (3/3)</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FRP_logo, textbox, Охоплення регіонів України (на підставі суми заявок), Розподіл заявок за регіонами, млн. грн., ТОП-5 регіонів, Кількість регіонів, де присутній банк, Розподіл кредитів за регіонами, млн. грн..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F-Map</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FRP_logo, textbox, slicer, card, ТОП-5 регіонів, Таблиця. Заявки за регіонами.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F-Regions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FRP_logo, textbox, Частка банку в регіоні (на підставі сум заявок), %, slicer.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F-Banks&amp;Regions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FRP_logo, textbox, Частка регіону в банку (на підставі сум заявок), %, slicer.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F-Banks&amp;Regions (cont.)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FRP_logo, textbox, card, Розподіл кількості заявок за типом зайнятості позичальника, шт., card, Розподіл сум заявок за типом зайнятості позичальника, млн. грн., Розподіл кількості заявок за гендером, slicer, card, Середній дохід позичальників - учасників Програми за типами зайнятості, card, Мінімальний дохід позичальників - учасників Програми за типами зайнятості.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F-TypeB+Gender+Income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FRP_logo, textbox, card, Розподіл кількості заявок за типом позичальника, шт., card, Розподіл сум заявок за типом позичальника, млн. грн., Розподіл кількості заявок за типом позичальника та метою кредиту, шт., card, Розподіл заявок за віковими групами позичальників, slicer.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F-Family&amp;Age</a:t>
            </a:r>
          </a:p>
        </p:txBody>
      </p:sp>
    </p:spTree>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TotalTime>
  <Words>867</Words>
  <Application>Microsoft Office PowerPoint</Application>
  <PresentationFormat>Широкий екран</PresentationFormat>
  <Paragraphs>279</Paragraphs>
  <Slides>12</Slides>
  <Notes>12</Notes>
  <HiddenSlides>0</HiddenSlides>
  <MMClips>0</MMClips>
  <ScaleCrop>false</ScaleCrop>
  <HeadingPairs>
    <vt:vector size="6" baseType="variant">
      <vt:variant>
        <vt:lpstr>Використані шрифти</vt:lpstr>
      </vt:variant>
      <vt:variant>
        <vt:i4>3</vt:i4>
      </vt:variant>
      <vt:variant>
        <vt:lpstr>Тема</vt:lpstr>
      </vt:variant>
      <vt:variant>
        <vt:i4>1</vt:i4>
      </vt:variant>
      <vt:variant>
        <vt:lpstr>Заголовки слайдів</vt:lpstr>
      </vt:variant>
      <vt:variant>
        <vt:i4>12</vt:i4>
      </vt:variant>
    </vt:vector>
  </HeadingPairs>
  <TitlesOfParts>
    <vt:vector size="16" baseType="lpstr">
      <vt:lpstr>Arial</vt:lpstr>
      <vt:lpstr>Calibri</vt:lpstr>
      <vt:lpstr>Calibri Light</vt:lpstr>
      <vt:lpstr>Custom Design</vt:lpstr>
      <vt:lpstr>F-Tables (1/3)</vt:lpstr>
      <vt:lpstr>F-Tables (2/3)</vt:lpstr>
      <vt:lpstr>F-Tables (3/3)</vt:lpstr>
      <vt:lpstr>F-Map</vt:lpstr>
      <vt:lpstr>F-Regions</vt:lpstr>
      <vt:lpstr>F-Banks&amp;Regions</vt:lpstr>
      <vt:lpstr>F-Banks&amp;Regions (cont.)</vt:lpstr>
      <vt:lpstr>F-TypeB+Gender+Income</vt:lpstr>
      <vt:lpstr>F-Family&amp;Age</vt:lpstr>
      <vt:lpstr>F-Rejected</vt:lpstr>
      <vt:lpstr>F-Change_FtF</vt:lpstr>
      <vt:lpstr>F-Change_FtF (cont.)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Power BI</dc:creator>
  <cp:lastModifiedBy>rnabok</cp:lastModifiedBy>
  <cp:revision>5</cp:revision>
  <dcterms:created xsi:type="dcterms:W3CDTF">2016-09-04T11:54:55Z</dcterms:created>
  <dcterms:modified xsi:type="dcterms:W3CDTF">2021-10-01T11:45:01Z</dcterms:modified>
</cp:coreProperties>
</file>