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9" autoAdjust="0"/>
    <p:restoredTop sz="86410" autoAdjust="0"/>
  </p:normalViewPr>
  <p:slideViewPr>
    <p:cSldViewPr snapToGrid="0" snapToObjects="1">
      <p:cViewPr>
        <p:scale>
          <a:sx n="116" d="100"/>
          <a:sy n="116" d="100"/>
        </p:scale>
        <p:origin x="108" y="10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5350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Таблиця 1. Інформація про заявки та підписані кредитні договори в розрізі банків</a:t>
            </a:r>
            <a:endParaRPr dirty="0"/>
          </a:p>
          <a:p>
            <a:r>
              <a:rPr b="0" dirty="0"/>
              <a:t>No alt text provided.</a:t>
            </a:r>
            <a:endParaRPr dirty="0"/>
          </a:p>
          <a:p>
            <a:endParaRPr dirty="0"/>
          </a:p>
          <a:p>
            <a:r>
              <a:rPr b="1" dirty="0"/>
              <a:t>Таблиця 2. Регіон, де планується придбавати нерухомість</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Сума заявок (млн. грн.)</a:t>
            </a:r>
            <a:endParaRPr dirty="0"/>
          </a:p>
          <a:p>
            <a:r>
              <a:rPr b="0" dirty="0"/>
              <a:t>No alt text provided.</a:t>
            </a:r>
            <a:endParaRPr dirty="0"/>
          </a:p>
          <a:p>
            <a:endParaRPr dirty="0"/>
          </a:p>
          <a:p>
            <a:r>
              <a:rPr b="1" dirty="0"/>
              <a:t>Сума кредитів (млн. грн.)</a:t>
            </a:r>
            <a:endParaRPr dirty="0"/>
          </a:p>
          <a:p>
            <a:r>
              <a:rPr b="0" dirty="0"/>
              <a:t>No alt text provided.</a:t>
            </a:r>
            <a:endParaRPr dirty="0"/>
          </a:p>
          <a:p>
            <a:endParaRPr dirty="0"/>
          </a:p>
          <a:p>
            <a:r>
              <a:rPr b="1" dirty="0"/>
              <a:t>Середня сума кредиту (грн.)</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p:txBody>
      </p:sp>
    </p:spTree>
    <p:extLst>
      <p:ext uri="{BB962C8B-B14F-4D97-AF65-F5344CB8AC3E}">
        <p14:creationId xmlns:p14="http://schemas.microsoft.com/office/powerpoint/2010/main" val="137996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Етап 2. Розподіл заявок за причинами відмови Банком після опрацювання документів</a:t>
            </a:r>
            <a:endParaRPr dirty="0"/>
          </a:p>
          <a:p>
            <a:r>
              <a:rPr b="0" dirty="0"/>
              <a:t>No alt text provided.</a:t>
            </a:r>
            <a:endParaRPr dirty="0"/>
          </a:p>
          <a:p>
            <a:endParaRPr dirty="0"/>
          </a:p>
          <a:p>
            <a:r>
              <a:rPr b="1" dirty="0"/>
              <a:t>Етап 1. Розподіл заявок за причинами відмови Банком претенденту на участь у Програмі</a:t>
            </a:r>
            <a:endParaRPr dirty="0"/>
          </a:p>
          <a:p>
            <a:r>
              <a:rPr b="0" dirty="0"/>
              <a:t>No alt text provided.</a:t>
            </a:r>
            <a:endParaRPr dirty="0"/>
          </a:p>
          <a:p>
            <a:endParaRPr dirty="0"/>
          </a:p>
          <a:p>
            <a:r>
              <a:rPr b="1" dirty="0"/>
              <a:t>Інформація про заявки та підписані кредитні договори в розрізі банків</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p:txBody>
      </p:sp>
    </p:spTree>
    <p:extLst>
      <p:ext uri="{BB962C8B-B14F-4D97-AF65-F5344CB8AC3E}">
        <p14:creationId xmlns:p14="http://schemas.microsoft.com/office/powerpoint/2010/main" val="979490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Зміна за тиждень заявок і кредитних договорів у розрізі банків</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Приріст кількості заявок</a:t>
            </a:r>
            <a:endParaRPr dirty="0"/>
          </a:p>
          <a:p>
            <a:r>
              <a:rPr b="0" dirty="0"/>
              <a:t>No alt text provided.</a:t>
            </a:r>
            <a:endParaRPr dirty="0"/>
          </a:p>
          <a:p>
            <a:endParaRPr dirty="0"/>
          </a:p>
          <a:p>
            <a:r>
              <a:rPr b="1" dirty="0"/>
              <a:t>Приріст суми заявок</a:t>
            </a:r>
            <a:endParaRPr dirty="0"/>
          </a:p>
          <a:p>
            <a:r>
              <a:rPr b="0" dirty="0"/>
              <a:t>No alt text provided.</a:t>
            </a:r>
            <a:endParaRPr dirty="0"/>
          </a:p>
          <a:p>
            <a:endParaRPr dirty="0"/>
          </a:p>
          <a:p>
            <a:r>
              <a:rPr b="1" dirty="0"/>
              <a:t>Приріст кількості кредитів</a:t>
            </a:r>
            <a:endParaRPr dirty="0"/>
          </a:p>
          <a:p>
            <a:r>
              <a:rPr b="0" dirty="0"/>
              <a:t>No alt text provided.</a:t>
            </a:r>
            <a:endParaRPr dirty="0"/>
          </a:p>
          <a:p>
            <a:endParaRPr dirty="0"/>
          </a:p>
          <a:p>
            <a:r>
              <a:rPr b="1" dirty="0"/>
              <a:t>Приріст суми кредитів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extLst>
      <p:ext uri="{BB962C8B-B14F-4D97-AF65-F5344CB8AC3E}">
        <p14:creationId xmlns:p14="http://schemas.microsoft.com/office/powerpoint/2010/main" val="3543773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Зміна за тиждень заявок і кредитних договорів у розрізі регіонів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extLst>
      <p:ext uri="{BB962C8B-B14F-4D97-AF65-F5344CB8AC3E}">
        <p14:creationId xmlns:p14="http://schemas.microsoft.com/office/powerpoint/2010/main" val="342393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Таблиця 4. Структура підписаних кредитних договорів в розрізі банків і цілей кредиту, %</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Таблиця 3. Інформація про заявки та підписані кредитні договори за метою кредиту</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заявок за видом ринку</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кредитних договорів за видом ринку</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extLst>
      <p:ext uri="{BB962C8B-B14F-4D97-AF65-F5344CB8AC3E}">
        <p14:creationId xmlns:p14="http://schemas.microsoft.com/office/powerpoint/2010/main" val="3573114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Заявки, млн. грн.</a:t>
            </a:r>
            <a:endParaRPr dirty="0"/>
          </a:p>
          <a:p>
            <a:r>
              <a:rPr b="0" dirty="0"/>
              <a:t>No alt text provided.</a:t>
            </a:r>
            <a:endParaRPr dirty="0"/>
          </a:p>
          <a:p>
            <a:endParaRPr dirty="0"/>
          </a:p>
          <a:p>
            <a:r>
              <a:rPr b="1" dirty="0"/>
              <a:t>Кредитні договори, млн. грн.</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банків: Кількість КД, шт.</a:t>
            </a:r>
            <a:endParaRPr dirty="0"/>
          </a:p>
          <a:p>
            <a:r>
              <a:rPr b="0" dirty="0"/>
              <a:t>No alt text provided.</a:t>
            </a:r>
            <a:endParaRPr dirty="0"/>
          </a:p>
          <a:p>
            <a:endParaRPr dirty="0"/>
          </a:p>
        </p:txBody>
      </p:sp>
    </p:spTree>
    <p:extLst>
      <p:ext uri="{BB962C8B-B14F-4D97-AF65-F5344CB8AC3E}">
        <p14:creationId xmlns:p14="http://schemas.microsoft.com/office/powerpoint/2010/main" val="2333792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Охоплення регіонів України (на підставі суми заявок)</a:t>
            </a:r>
            <a:endParaRPr dirty="0"/>
          </a:p>
          <a:p>
            <a:r>
              <a:rPr b="0" dirty="0"/>
              <a:t>No alt text provided.</a:t>
            </a:r>
            <a:endParaRPr dirty="0"/>
          </a:p>
          <a:p>
            <a:endParaRPr dirty="0"/>
          </a:p>
          <a:p>
            <a:r>
              <a:rPr b="1" dirty="0"/>
              <a:t>Розподіл заявок за регіонами, млн. грн.</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Кількість регіонів, де присутній банк</a:t>
            </a:r>
            <a:endParaRPr dirty="0"/>
          </a:p>
          <a:p>
            <a:r>
              <a:rPr b="0" dirty="0"/>
              <a:t>No alt text provided.</a:t>
            </a:r>
            <a:endParaRPr dirty="0"/>
          </a:p>
          <a:p>
            <a:endParaRPr dirty="0"/>
          </a:p>
          <a:p>
            <a:r>
              <a:rPr b="1" dirty="0"/>
              <a:t>Розподіл кредитів за регіонами, млн. грн.</a:t>
            </a:r>
            <a:endParaRPr dirty="0"/>
          </a:p>
          <a:p>
            <a:r>
              <a:rPr b="0" dirty="0"/>
              <a:t>No alt text provided.</a:t>
            </a:r>
            <a:endParaRPr dirty="0"/>
          </a:p>
          <a:p>
            <a:endParaRPr dirty="0"/>
          </a:p>
        </p:txBody>
      </p:sp>
    </p:spTree>
    <p:extLst>
      <p:ext uri="{BB962C8B-B14F-4D97-AF65-F5344CB8AC3E}">
        <p14:creationId xmlns:p14="http://schemas.microsoft.com/office/powerpoint/2010/main" val="2569246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Таблиця. Заявки за регіонами</a:t>
            </a:r>
            <a:endParaRPr dirty="0"/>
          </a:p>
          <a:p>
            <a:r>
              <a:rPr b="0" dirty="0"/>
              <a:t>No alt text provided.</a:t>
            </a:r>
            <a:endParaRPr dirty="0"/>
          </a:p>
          <a:p>
            <a:endParaRPr dirty="0"/>
          </a:p>
        </p:txBody>
      </p:sp>
    </p:spTree>
    <p:extLst>
      <p:ext uri="{BB962C8B-B14F-4D97-AF65-F5344CB8AC3E}">
        <p14:creationId xmlns:p14="http://schemas.microsoft.com/office/powerpoint/2010/main" val="1460190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Частка банку в регіоні (на підставі сум заявок), %</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extLst>
      <p:ext uri="{BB962C8B-B14F-4D97-AF65-F5344CB8AC3E}">
        <p14:creationId xmlns:p14="http://schemas.microsoft.com/office/powerpoint/2010/main" val="4046791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Частка регіону в банку (на підставі сум заявок), %</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extLst>
      <p:ext uri="{BB962C8B-B14F-4D97-AF65-F5344CB8AC3E}">
        <p14:creationId xmlns:p14="http://schemas.microsoft.com/office/powerpoint/2010/main" val="95472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зайнятості позичальника,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сум заявок за типом зайнятості позичальника, млн. грн.</a:t>
            </a:r>
            <a:endParaRPr dirty="0"/>
          </a:p>
          <a:p>
            <a:r>
              <a:rPr b="0" dirty="0"/>
              <a:t>No alt text provided.</a:t>
            </a:r>
            <a:endParaRPr dirty="0"/>
          </a:p>
          <a:p>
            <a:endParaRPr dirty="0"/>
          </a:p>
          <a:p>
            <a:r>
              <a:rPr b="1" dirty="0"/>
              <a:t>Розподіл кількості заявок за гендером</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Середній дохід позичальників - учасників Програми за типами зайнятості</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Мінімальний дохід позичальників - учасників Програми за типами зайнятості</a:t>
            </a:r>
            <a:endParaRPr dirty="0"/>
          </a:p>
          <a:p>
            <a:r>
              <a:rPr b="0" dirty="0"/>
              <a:t>No alt text provided.</a:t>
            </a:r>
            <a:endParaRPr dirty="0"/>
          </a:p>
          <a:p>
            <a:endParaRPr dirty="0"/>
          </a:p>
        </p:txBody>
      </p:sp>
    </p:spTree>
    <p:extLst>
      <p:ext uri="{BB962C8B-B14F-4D97-AF65-F5344CB8AC3E}">
        <p14:creationId xmlns:p14="http://schemas.microsoft.com/office/powerpoint/2010/main" val="3178336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позичальника,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сум заявок за типом позичальника, млн. грн.</a:t>
            </a:r>
            <a:endParaRPr dirty="0"/>
          </a:p>
          <a:p>
            <a:r>
              <a:rPr b="0" dirty="0"/>
              <a:t>No alt text provided.</a:t>
            </a:r>
            <a:endParaRPr dirty="0"/>
          </a:p>
          <a:p>
            <a:endParaRPr dirty="0"/>
          </a:p>
          <a:p>
            <a:r>
              <a:rPr b="1" dirty="0"/>
              <a:t>Розподіл кількості заявок за типом позичальника та метою кредиту,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заявок за віковими групами позичальників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extLst>
      <p:ext uri="{BB962C8B-B14F-4D97-AF65-F5344CB8AC3E}">
        <p14:creationId xmlns:p14="http://schemas.microsoft.com/office/powerpoint/2010/main" val="823059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10/13/2021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10/13/2021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10/13/2021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10/13/2021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4276d6aeca8ab542e221?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defd888f2c37e1500bc8?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0fc8a036485853a6acf3?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ca8a81fe4d3ec178f029?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501e03db1744f1e2f3df?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f8c0a127ffa2d31b11e5?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c16e9c957eb7d5b73cbd?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5241a1e271dbb4a04e84?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8b15bf06075d52a68446?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ade2611c9aeed7769d6c?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8c0cb4f39de23294c6c0?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c59ccc6a2a2cd904bdb3?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Таблиця 1. Інформація про заявки та підписані кредитні договори в розрізі банків, Таблиця 2. Регіон, де планується придбавати нерухомість, textbox, multiRowCard, Сума заявок (млн. грн.), Сума кредитів (млн. грн.), Середня сума кредиту (грн.), basicShape, slicer, im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Етап 2. Розподіл заявок за причинами відмови Банком після опрацювання документів, Етап 1. Розподіл заявок за причинами відмови Банком претенденту на участь у Програмі, Інформація про заявки та підписані кредитні договори в розрізі банків, multiRowCard.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F-Rejected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Зміна за тиждень заявок і кредитних договорів у розрізі банків, textbox, Приріст кількості заявок, Приріст суми заявок, Приріст кількості кредитів, Приріст суми кредитів,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textbox, Зміна за тиждень заявок і кредитних договорів у розрізі регіонів, slicer, pivotTable, slicer,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 (cont.)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Таблиця 4. Структура підписаних кредитних договорів в розрізі банків і цілей кредиту, %, textbox, pivotTable, Таблиця 3. Інформація про заявки та підписані кредитні договори за метою кредиту, Сума заявок (грн.), Розподіл заявок за видом ринку, Сума заявок (грн.), Розподіл кредитних договорів за видом ринку,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pivotTable, Заявки, млн. грн., Кредитні договори, млн. грн., slicer, Card, ТОП-5 банків: Кількість КД, шт..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(3/3)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Охоплення регіонів України (на підставі суми заявок), Розподіл заявок за регіонами, млн. грн., ТОП-5 регіонів, Кількість регіонів, де присутній банк, Розподіл кредитів за регіонами, млн. грн..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slicer, card, ТОП-5 регіонів, Таблиця. Заявки за регіон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F-Regions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Частка банку в регіоні (на підставі сум заявок), %,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Частка регіону в банку (на підставі сум заявок), %,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 (cont.)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card, Розподіл кількості заявок за типом зайнятості позичальника, шт., card, Розподіл сум заявок за типом зайнятості позичальника, млн. грн., Розподіл кількості заявок за гендером, slicer, card, Середній дохід позичальників - учасників Програми за типами зайнятості, card, Мінімальний дохід позичальників - учасників Програми за типами зайнятості.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F-TypeB+Gender+Income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card, Розподіл кількості заявок за типом позичальника, шт., card, Розподіл сум заявок за типом позичальника, млн. грн., Розподіл кількості заявок за типом позичальника та метою кредиту, шт., card, Розподіл заявок за віковими групами позичальників,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F-Family&amp;Age</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TotalTime>
  <Words>883</Words>
  <Application>Microsoft Office PowerPoint</Application>
  <PresentationFormat>Широкий екран</PresentationFormat>
  <Paragraphs>285</Paragraphs>
  <Slides>12</Slides>
  <Notes>12</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12</vt:i4>
      </vt:variant>
    </vt:vector>
  </HeadingPairs>
  <TitlesOfParts>
    <vt:vector size="16" baseType="lpstr">
      <vt:lpstr>Arial</vt:lpstr>
      <vt:lpstr>Calibri</vt:lpstr>
      <vt:lpstr>Calibri Light</vt:lpstr>
      <vt:lpstr>Custom Design</vt:lpstr>
      <vt:lpstr>F-Tables (1/3)</vt:lpstr>
      <vt:lpstr>F-Tables (2/3)</vt:lpstr>
      <vt:lpstr>F-Tables (3/3)</vt:lpstr>
      <vt:lpstr>F-Map</vt:lpstr>
      <vt:lpstr>F-Regions</vt:lpstr>
      <vt:lpstr>F-Banks&amp;Regions</vt:lpstr>
      <vt:lpstr>F-Banks&amp;Regions (cont.)</vt:lpstr>
      <vt:lpstr>F-TypeB+Gender+Income</vt:lpstr>
      <vt:lpstr>F-Family&amp;Age</vt:lpstr>
      <vt:lpstr>F-Rejected</vt:lpstr>
      <vt:lpstr>F-Change_FtF</vt:lpstr>
      <vt:lpstr>F-Change_FtF (cont.)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Vega</cp:lastModifiedBy>
  <cp:revision>5</cp:revision>
  <dcterms:created xsi:type="dcterms:W3CDTF">2016-09-04T11:54:55Z</dcterms:created>
  <dcterms:modified xsi:type="dcterms:W3CDTF">2021-10-13T12:13:05Z</dcterms:modified>
</cp:coreProperties>
</file>