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75" d="100"/>
          <a:sy n="75" d="100"/>
        </p:scale>
        <p:origin x="77" y="2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88AB7-6C4C-430E-A2CA-2F95F913A33D}" type="datetimeFigureOut">
              <a:rPr lang="uk-UA" smtClean="0"/>
              <a:t>29.04.2022</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87ED8-86B2-4DFF-BE66-F21B519377BC}" type="slidenum">
              <a:rPr lang="uk-UA" smtClean="0"/>
              <a:t>‹#›</a:t>
            </a:fld>
            <a:endParaRPr lang="uk-UA"/>
          </a:p>
        </p:txBody>
      </p:sp>
    </p:spTree>
    <p:extLst>
      <p:ext uri="{BB962C8B-B14F-4D97-AF65-F5344CB8AC3E}">
        <p14:creationId xmlns:p14="http://schemas.microsoft.com/office/powerpoint/2010/main" val="3706610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1. Інформація про заявки та підписані кредитні договори в розрізі банків</a:t>
            </a:r>
            <a:endParaRPr dirty="0"/>
          </a:p>
          <a:p>
            <a:r>
              <a:rPr b="0" dirty="0"/>
              <a:t>No alt text provided</a:t>
            </a:r>
            <a:endParaRPr dirty="0"/>
          </a:p>
          <a:p>
            <a:endParaRPr dirty="0"/>
          </a:p>
          <a:p>
            <a:r>
              <a:rPr b="1" dirty="0"/>
              <a:t>Таблиця 2. Регіон, де планується придбавати нерухомість</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Сума заявок (млн. грн.)</a:t>
            </a:r>
            <a:endParaRPr dirty="0"/>
          </a:p>
          <a:p>
            <a:r>
              <a:rPr b="0" dirty="0"/>
              <a:t>No alt text provided</a:t>
            </a:r>
            <a:endParaRPr dirty="0"/>
          </a:p>
          <a:p>
            <a:endParaRPr dirty="0"/>
          </a:p>
          <a:p>
            <a:r>
              <a:rPr b="1" dirty="0"/>
              <a:t>Сума кредитів (млн. грн.)</a:t>
            </a:r>
            <a:endParaRPr dirty="0"/>
          </a:p>
          <a:p>
            <a:r>
              <a:rPr b="0" dirty="0"/>
              <a:t>No alt text provided</a:t>
            </a:r>
            <a:endParaRPr dirty="0"/>
          </a:p>
          <a:p>
            <a:endParaRPr dirty="0"/>
          </a:p>
          <a:p>
            <a:r>
              <a:rPr b="1" dirty="0"/>
              <a:t>Середня сума кредиту (грн.)</a:t>
            </a:r>
            <a:endParaRPr dirty="0"/>
          </a:p>
          <a:p>
            <a:r>
              <a:rPr b="0" dirty="0"/>
              <a:t>No alt text provided</a:t>
            </a:r>
            <a:endParaRPr dirty="0"/>
          </a:p>
          <a:p>
            <a:endParaRPr dirty="0"/>
          </a:p>
          <a:p>
            <a:r>
              <a:rPr b="1" dirty="0"/>
              <a:t>basicShape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02.05.2022</a:t>
            </a:r>
            <a:endParaRPr dirty="0"/>
          </a:p>
          <a:p>
            <a:r>
              <a:rPr b="0" dirty="0"/>
              <a:t>No alt text provided</a:t>
            </a:r>
            <a:endParaRPr dirty="0"/>
          </a:p>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Етап 2. Розподіл заявок за причинами відмови Банком після опрацювання документів</a:t>
            </a:r>
            <a:endParaRPr dirty="0"/>
          </a:p>
          <a:p>
            <a:r>
              <a:rPr b="0" dirty="0"/>
              <a:t>No alt text provided</a:t>
            </a:r>
            <a:endParaRPr dirty="0"/>
          </a:p>
          <a:p>
            <a:endParaRPr dirty="0"/>
          </a:p>
          <a:p>
            <a:r>
              <a:rPr b="1" dirty="0"/>
              <a:t>Етап 1. Розподіл заявок за причинами відмови Банком претенденту на участь у Програмі</a:t>
            </a:r>
            <a:endParaRPr dirty="0"/>
          </a:p>
          <a:p>
            <a:r>
              <a:rPr b="0" dirty="0"/>
              <a:t>No alt text provided</a:t>
            </a:r>
            <a:endParaRPr dirty="0"/>
          </a:p>
          <a:p>
            <a:endParaRPr dirty="0"/>
          </a:p>
          <a:p>
            <a:r>
              <a:rPr b="1" dirty="0"/>
              <a:t>Інформація про заявки та підписані кредитні договори в розрізі банків</a:t>
            </a:r>
            <a:endParaRPr dirty="0"/>
          </a:p>
          <a:p>
            <a:r>
              <a:rPr b="0" dirty="0"/>
              <a:t>No alt text provided</a:t>
            </a:r>
            <a:endParaRPr dirty="0"/>
          </a:p>
          <a:p>
            <a:endParaRPr dirty="0"/>
          </a:p>
          <a:p>
            <a:r>
              <a:rPr b="1" dirty="0"/>
              <a:t>multiRowCard</a:t>
            </a:r>
            <a:endParaRPr dirty="0"/>
          </a:p>
          <a:p>
            <a:r>
              <a:rPr b="0" dirty="0"/>
              <a:t>No alt text provided</a:t>
            </a:r>
            <a:endParaRPr dirty="0"/>
          </a:p>
          <a:p>
            <a:endParaRPr dirty="0"/>
          </a:p>
          <a:p>
            <a:r>
              <a:rPr b="1" dirty="0"/>
              <a:t>02.05.2022</a:t>
            </a:r>
            <a:endParaRPr dirty="0"/>
          </a:p>
          <a:p>
            <a:r>
              <a:rPr b="0" dirty="0"/>
              <a:t>No alt text provided</a:t>
            </a:r>
            <a:endParaRPr dirty="0"/>
          </a:p>
          <a:p>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Зміна за тиждень заявок і кредитних договорів у розрізі банків</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Приріст кількості заявок</a:t>
            </a:r>
            <a:endParaRPr dirty="0"/>
          </a:p>
          <a:p>
            <a:r>
              <a:rPr b="0" dirty="0"/>
              <a:t>No alt text provided</a:t>
            </a:r>
            <a:endParaRPr dirty="0"/>
          </a:p>
          <a:p>
            <a:endParaRPr dirty="0"/>
          </a:p>
          <a:p>
            <a:r>
              <a:rPr b="1" dirty="0"/>
              <a:t>Приріст суми заявок</a:t>
            </a:r>
            <a:endParaRPr dirty="0"/>
          </a:p>
          <a:p>
            <a:r>
              <a:rPr b="0" dirty="0"/>
              <a:t>No alt text provided</a:t>
            </a:r>
            <a:endParaRPr dirty="0"/>
          </a:p>
          <a:p>
            <a:endParaRPr dirty="0"/>
          </a:p>
          <a:p>
            <a:r>
              <a:rPr b="1" dirty="0"/>
              <a:t>Приріст кількості кредитів</a:t>
            </a:r>
            <a:endParaRPr dirty="0"/>
          </a:p>
          <a:p>
            <a:r>
              <a:rPr b="0" dirty="0"/>
              <a:t>No alt text provided</a:t>
            </a:r>
            <a:endParaRPr dirty="0"/>
          </a:p>
          <a:p>
            <a:endParaRPr dirty="0"/>
          </a:p>
          <a:p>
            <a:r>
              <a:rPr b="1" dirty="0"/>
              <a:t>Приріст суми кредитів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02.05.2022</a:t>
            </a:r>
            <a:endParaRPr dirty="0"/>
          </a:p>
          <a:p>
            <a:r>
              <a:rPr b="0" dirty="0"/>
              <a:t>No alt text provided</a:t>
            </a:r>
            <a:endParaRPr dirty="0"/>
          </a:p>
          <a:p>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Зміна за тиждень заявок і кредитних договорів у розрізі регіонів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02.05.2022</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Таблиця 4. Структура підписаних кредитних договорів в розрізі банків і цілей кредиту, %</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Таблиця 3. Інформація про заявки та підписані кредитні договори за метою кредиту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заявок за видом ринку</a:t>
            </a:r>
            <a:endParaRPr dirty="0"/>
          </a:p>
          <a:p>
            <a:r>
              <a:rPr b="0" dirty="0"/>
              <a:t>No alt text provided</a:t>
            </a:r>
            <a:endParaRPr dirty="0"/>
          </a:p>
          <a:p>
            <a:endParaRPr dirty="0"/>
          </a:p>
          <a:p>
            <a:r>
              <a:rPr b="1" dirty="0"/>
              <a:t>Сума заявок (грн.)</a:t>
            </a:r>
            <a:endParaRPr dirty="0"/>
          </a:p>
          <a:p>
            <a:r>
              <a:rPr b="0" dirty="0"/>
              <a:t>No alt text provided</a:t>
            </a:r>
            <a:endParaRPr dirty="0"/>
          </a:p>
          <a:p>
            <a:endParaRPr dirty="0"/>
          </a:p>
          <a:p>
            <a:r>
              <a:rPr b="1" dirty="0"/>
              <a:t>Розподіл кредитних договорів за видом ринку</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02.05.2022</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Заявки, млн. грн.</a:t>
            </a:r>
            <a:endParaRPr dirty="0"/>
          </a:p>
          <a:p>
            <a:r>
              <a:rPr b="0" dirty="0"/>
              <a:t>No alt text provided</a:t>
            </a:r>
            <a:endParaRPr dirty="0"/>
          </a:p>
          <a:p>
            <a:endParaRPr dirty="0"/>
          </a:p>
          <a:p>
            <a:r>
              <a:rPr b="1" dirty="0"/>
              <a:t>Кредитні договори, млн. грн.</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банків: Кількість КД, шт.</a:t>
            </a:r>
            <a:endParaRPr dirty="0"/>
          </a:p>
          <a:p>
            <a:r>
              <a:rPr b="0" dirty="0"/>
              <a:t>No alt text provided</a:t>
            </a:r>
            <a:endParaRPr dirty="0"/>
          </a:p>
          <a:p>
            <a:endParaRPr dirty="0"/>
          </a:p>
          <a:p>
            <a:r>
              <a:rPr b="1" dirty="0"/>
              <a:t>02.05.2022</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Охоплення регіонів України (на підставі суми заявок)</a:t>
            </a:r>
            <a:endParaRPr dirty="0"/>
          </a:p>
          <a:p>
            <a:r>
              <a:rPr b="0" dirty="0"/>
              <a:t>No alt text provided</a:t>
            </a:r>
            <a:endParaRPr dirty="0"/>
          </a:p>
          <a:p>
            <a:endParaRPr dirty="0"/>
          </a:p>
          <a:p>
            <a:r>
              <a:rPr b="1" dirty="0"/>
              <a:t>Розподіл заявок за регіонами, млн. грн.</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Кількість регіонів, де присутній банк</a:t>
            </a:r>
            <a:endParaRPr dirty="0"/>
          </a:p>
          <a:p>
            <a:r>
              <a:rPr b="0" dirty="0"/>
              <a:t>No alt text provided</a:t>
            </a:r>
            <a:endParaRPr dirty="0"/>
          </a:p>
          <a:p>
            <a:endParaRPr dirty="0"/>
          </a:p>
          <a:p>
            <a:r>
              <a:rPr b="1" dirty="0"/>
              <a:t>Розподіл кредитів за регіонами, млн. грн.</a:t>
            </a:r>
            <a:endParaRPr dirty="0"/>
          </a:p>
          <a:p>
            <a:r>
              <a:rPr b="0" dirty="0"/>
              <a:t>No alt text provided</a:t>
            </a:r>
            <a:endParaRPr dirty="0"/>
          </a:p>
          <a:p>
            <a:endParaRPr dirty="0"/>
          </a:p>
          <a:p>
            <a:r>
              <a:rPr b="1" dirty="0"/>
              <a:t>02.05.2022</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ТОП-5 регіонів</a:t>
            </a:r>
            <a:endParaRPr dirty="0"/>
          </a:p>
          <a:p>
            <a:r>
              <a:rPr b="0" dirty="0"/>
              <a:t>No alt text provided</a:t>
            </a:r>
            <a:endParaRPr dirty="0"/>
          </a:p>
          <a:p>
            <a:endParaRPr dirty="0"/>
          </a:p>
          <a:p>
            <a:r>
              <a:rPr b="1" dirty="0"/>
              <a:t>Таблиця. Заявки за регіонами</a:t>
            </a:r>
            <a:endParaRPr dirty="0"/>
          </a:p>
          <a:p>
            <a:r>
              <a:rPr b="0" dirty="0"/>
              <a:t>No alt text provided</a:t>
            </a:r>
            <a:endParaRPr dirty="0"/>
          </a:p>
          <a:p>
            <a:endParaRPr dirty="0"/>
          </a:p>
          <a:p>
            <a:r>
              <a:rPr b="1" dirty="0"/>
              <a:t>02.05.2022</a:t>
            </a:r>
            <a:endParaRPr dirty="0"/>
          </a:p>
          <a:p>
            <a:r>
              <a:rPr b="0" dirty="0"/>
              <a:t>No alt text provided</a:t>
            </a:r>
            <a:endParaRPr dirty="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банку в регіоні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02.05.2022</a:t>
            </a:r>
            <a:endParaRPr dirty="0"/>
          </a:p>
          <a:p>
            <a:r>
              <a:rPr b="0" dirty="0"/>
              <a:t>No alt text provided</a:t>
            </a:r>
            <a:endParaRPr dirty="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Частка регіону в банку (на підставі сум заявок), %</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02.05.2022</a:t>
            </a:r>
            <a:endParaRPr dirty="0"/>
          </a:p>
          <a:p>
            <a:r>
              <a:rPr b="0" dirty="0"/>
              <a:t>No alt text provided</a:t>
            </a:r>
            <a:endParaRPr dirty="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зайнятості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зайнятості позичальника, млн. грн.</a:t>
            </a:r>
            <a:endParaRPr dirty="0"/>
          </a:p>
          <a:p>
            <a:r>
              <a:rPr b="0" dirty="0"/>
              <a:t>No alt text provided</a:t>
            </a:r>
            <a:endParaRPr dirty="0"/>
          </a:p>
          <a:p>
            <a:endParaRPr dirty="0"/>
          </a:p>
          <a:p>
            <a:r>
              <a:rPr b="1" dirty="0"/>
              <a:t>Розподіл кількості заявок за гендером</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Середній дохід позичальників - учасників Програми за типами зайнятості</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Мінімальний дохід позичальників - учасників Програми за типами зайнятості</a:t>
            </a:r>
            <a:endParaRPr dirty="0"/>
          </a:p>
          <a:p>
            <a:r>
              <a:rPr b="0" dirty="0"/>
              <a:t>No alt text provided</a:t>
            </a:r>
            <a:endParaRPr dirty="0"/>
          </a:p>
          <a:p>
            <a:endParaRPr dirty="0"/>
          </a:p>
          <a:p>
            <a:r>
              <a:rPr b="1" dirty="0"/>
              <a:t>Середній строк кредиту</a:t>
            </a:r>
            <a:endParaRPr dirty="0"/>
          </a:p>
          <a:p>
            <a:r>
              <a:rPr b="0" dirty="0"/>
              <a:t>No alt text provided</a:t>
            </a:r>
            <a:endParaRPr dirty="0"/>
          </a:p>
          <a:p>
            <a:endParaRPr dirty="0"/>
          </a:p>
          <a:p>
            <a:r>
              <a:rPr b="1" dirty="0"/>
              <a:t>02.05.2022</a:t>
            </a:r>
            <a:endParaRPr dirty="0"/>
          </a:p>
          <a:p>
            <a:r>
              <a:rPr b="0" dirty="0"/>
              <a:t>No alt text provided</a:t>
            </a:r>
            <a:endParaRPr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FRP_logo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кількості заявок за типом позичальника,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сум заявок за типом позичальника, млн. грн.</a:t>
            </a:r>
            <a:endParaRPr dirty="0"/>
          </a:p>
          <a:p>
            <a:r>
              <a:rPr b="0" dirty="0"/>
              <a:t>No alt text provided</a:t>
            </a:r>
            <a:endParaRPr dirty="0"/>
          </a:p>
          <a:p>
            <a:endParaRPr dirty="0"/>
          </a:p>
          <a:p>
            <a:r>
              <a:rPr b="1" dirty="0"/>
              <a:t>Розподіл кількості заявок за типом позичальника та метою кредиту, шт.</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Розподіл заявок за віковими групами позичальників</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02.05.2022</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4/29/2022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com/groups/me/reports/3391c3e8-7d43-4916-b09b-64e1e0214d75/?pbi_source=PowerPoint"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1. Інформація про заявки та підписані кредитні договори в розрізі банків ,Таблиця 2. Регіон, де планується придбавати нерухомість ,textbox ,multiRowCard ,Сума заявок (млн. грн.) ,Сума кредитів (млн. грн.) ,Середня сума кредиту (грн.) ,basicShape ,slicer ,image ,02.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Етап 2. Розподіл заявок за причинами відмови Банком після опрацювання документів ,Етап 1. Розподіл заявок за причинами відмови Банком претенденту на участь у Програмі ,Інформація про заявки та підписані кредитні договори в розрізі банків ,multiRowCard ,02.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F-Rejected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Зміна за тиждень заявок і кредитних договорів у розрізі банків ,textbox ,Приріст кількості заявок ,Приріст суми заявок ,Приріст кількості кредитів ,Приріст суми кредитів ,slicer ,02.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slicer ,textbox ,Зміна за тиждень заявок і кредитних договорів у розрізі регіонів ,slicer ,pivotTable ,slicer ,slicer ,02.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F-Change_FtF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Таблиця 4. Структура підписаних кредитних договорів в розрізі банків і цілей кредиту, % ,textbox ,pivotTable ,Таблиця 3. Інформація про заявки та підписані кредитні договори за метою кредиту ,Сума заявок (грн.) ,Розподіл заявок за видом ринку ,Сума заявок (грн.) ,Розподіл кредитних договорів за видом ринку ,slicer ,02.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pivotTable ,Заявки, млн. грн. ,Кредитні договори, млн. грн. ,slicer ,Card ,ТОП-5 банків: Кількість КД, шт. ,02.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F-Tables (3/3)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Охоплення регіонів України (на підставі суми заявок) ,Розподіл заявок за регіонами, млн. грн. ,ТОП-5 регіонів ,Кількість регіонів, де присутній банк ,Розподіл кредитів за регіонами, млн. грн. ,02.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slicer ,card ,ТОП-5 регіонів ,Таблиця. Заявки за регіонами ,02.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F-Regions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банку в регіоні (на підставі сум заявок), % ,slicer ,02.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Частка регіону в банку (на підставі сум заявок), % ,slicer ,02.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F-Banks&amp;Regions (cont.)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зайнятості позичальника, шт. ,card ,Розподіл сум заявок за типом зайнятості позичальника, млн. грн. ,Розподіл кількості заявок за гендером ,slicer ,card ,Середній дохід позичальників - учасників Програми за типами зайнятості ,card ,Мінімальний дохід позичальників - учасників Програми за типами зайнятості ,Середній строк кредиту ,02.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F-TypeB+Gender+Income+Maturity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FRP_logo ,textbox ,card ,Розподіл кількості заявок за типом позичальника, шт. ,card ,Розподіл сум заявок за типом позичальника, млн. грн. ,Розподіл кількості заявок за типом позичальника та метою кредиту, шт. ,card ,Розподіл заявок за віковими групами позичальників ,slicer ,02.05.2022.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F-Family&amp;Age</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TotalTime>
  <Words>895</Words>
  <Application>Microsoft Office PowerPoint</Application>
  <PresentationFormat>Широкоэкранный</PresentationFormat>
  <Paragraphs>324</Paragraphs>
  <Slides>12</Slides>
  <Notes>12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Calibri</vt:lpstr>
      <vt:lpstr>Calibri Light</vt:lpstr>
      <vt:lpstr>Custom Design</vt:lpstr>
      <vt:lpstr>F-Tables (1/3)</vt:lpstr>
      <vt:lpstr>F-Tables (2/3)</vt:lpstr>
      <vt:lpstr>F-Tables (3/3)</vt:lpstr>
      <vt:lpstr>F-Map</vt:lpstr>
      <vt:lpstr>F-Regions</vt:lpstr>
      <vt:lpstr>F-Banks&amp;Regions</vt:lpstr>
      <vt:lpstr>F-Banks&amp;Regions (cont.)</vt:lpstr>
      <vt:lpstr>F-TypeB+Gender+Income+Maturity</vt:lpstr>
      <vt:lpstr>F-Family&amp;Age</vt:lpstr>
      <vt:lpstr>F-Rejected</vt:lpstr>
      <vt:lpstr>F-Change_FtF</vt:lpstr>
      <vt:lpstr>F-Change_FtF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Олійник Марина Петрівна</cp:lastModifiedBy>
  <cp:revision>5</cp:revision>
  <dcterms:created xsi:type="dcterms:W3CDTF">2016-09-04T11:54:55Z</dcterms:created>
  <dcterms:modified xsi:type="dcterms:W3CDTF">2022-04-29T16:35:09Z</dcterms:modified>
</cp:coreProperties>
</file>