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6410" autoAdjust="0"/>
  </p:normalViewPr>
  <p:slideViewPr>
    <p:cSldViewPr snapToGrid="0" snapToObjects="1">
      <p:cViewPr>
        <p:scale>
          <a:sx n="103" d="100"/>
          <a:sy n="103" d="100"/>
        </p:scale>
        <p:origin x="138"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1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14.11.2022</a:t>
            </a:r>
            <a:endParaRPr dirty="0"/>
          </a:p>
          <a:p>
            <a:r>
              <a:rPr b="0" dirty="0"/>
              <a:t>No alt text provided</a:t>
            </a:r>
            <a:endParaRPr dirty="0"/>
          </a:p>
          <a:p>
            <a:endParaRPr dirty="0"/>
          </a:p>
        </p:txBody>
      </p:sp>
    </p:spTree>
    <p:extLst>
      <p:ext uri="{BB962C8B-B14F-4D97-AF65-F5344CB8AC3E}">
        <p14:creationId xmlns:p14="http://schemas.microsoft.com/office/powerpoint/2010/main" val="1727440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14.11.2022</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p:txBody>
      </p:sp>
    </p:spTree>
    <p:extLst>
      <p:ext uri="{BB962C8B-B14F-4D97-AF65-F5344CB8AC3E}">
        <p14:creationId xmlns:p14="http://schemas.microsoft.com/office/powerpoint/2010/main" val="2189414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14.11.2022</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p:txBody>
      </p:sp>
    </p:spTree>
    <p:extLst>
      <p:ext uri="{BB962C8B-B14F-4D97-AF65-F5344CB8AC3E}">
        <p14:creationId xmlns:p14="http://schemas.microsoft.com/office/powerpoint/2010/main" val="2332986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14.11.2022</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p:txBody>
      </p:sp>
    </p:spTree>
    <p:extLst>
      <p:ext uri="{BB962C8B-B14F-4D97-AF65-F5344CB8AC3E}">
        <p14:creationId xmlns:p14="http://schemas.microsoft.com/office/powerpoint/2010/main" val="393611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14.11.2022</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p:txBody>
      </p:sp>
    </p:spTree>
    <p:extLst>
      <p:ext uri="{BB962C8B-B14F-4D97-AF65-F5344CB8AC3E}">
        <p14:creationId xmlns:p14="http://schemas.microsoft.com/office/powerpoint/2010/main" val="228304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14.11.2022</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143996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14.11.2022</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p:txBody>
      </p:sp>
    </p:spTree>
    <p:extLst>
      <p:ext uri="{BB962C8B-B14F-4D97-AF65-F5344CB8AC3E}">
        <p14:creationId xmlns:p14="http://schemas.microsoft.com/office/powerpoint/2010/main" val="60300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14.11.2022</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175619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14.11.2022</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p:txBody>
      </p:sp>
    </p:spTree>
    <p:extLst>
      <p:ext uri="{BB962C8B-B14F-4D97-AF65-F5344CB8AC3E}">
        <p14:creationId xmlns:p14="http://schemas.microsoft.com/office/powerpoint/2010/main" val="2357684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14.11.2022</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p:txBody>
      </p:sp>
    </p:spTree>
    <p:extLst>
      <p:ext uri="{BB962C8B-B14F-4D97-AF65-F5344CB8AC3E}">
        <p14:creationId xmlns:p14="http://schemas.microsoft.com/office/powerpoint/2010/main" val="3478092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14.11.2022</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extLst>
      <p:ext uri="{BB962C8B-B14F-4D97-AF65-F5344CB8AC3E}">
        <p14:creationId xmlns:p14="http://schemas.microsoft.com/office/powerpoint/2010/main" val="3586053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14.11.2022</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p:txBody>
      </p:sp>
    </p:spTree>
    <p:extLst>
      <p:ext uri="{BB962C8B-B14F-4D97-AF65-F5344CB8AC3E}">
        <p14:creationId xmlns:p14="http://schemas.microsoft.com/office/powerpoint/2010/main" val="92526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11/11/2022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Середня сума кредиту (грн.) ,multiRowCard ,Сума заявок (млн. грн.) ,Сума кредитів (млн. грн.) ,Таблиця 1. Інформація про заявки та підписані кредитні договори в розрізі банків ,Таблиця 2. Регіон, де планується придбавати нерухомість ,basicShape ,slicer ,image ,14.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14.11.2022 ,multiRowCard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slicer ,14.11.2022 ,Приріст кількості кредитів ,Приріст суми кредитів ,Приріст суми заявок ,Приріст кількості заявок ,Зміна за тиждень заявок і кредитних договорів у розрізі банк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pivotTable ,slicer ,slicer ,14.11.2022 ,FRP_logo ,slicer ,textbox ,Зміна за тиждень заявок і кредитних договорів у розрізі регіонів.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slicer ,14.11.2022 ,Сума заявок (грн.) ,Сума заявок (грн.) ,Розподіл заявок за видом ринку ,Розподіл кредитних договорів за видом ринку ,Таблиця 4. Структура підписаних кредитних договорів в розрізі банків і цілей кредиту, % ,Таблиця 3. Інформація про заявки та підписані кредитні договори за метою кредиту.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slicer ,14.11.2022 ,Card ,ТОП-5 банків: Кількість КД, шт. ,Заявки, млн. грн. ,Кредитні договор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14.11.2022 ,basicShape ,slicer ,Кількість регіонів, де присутній банк ,ТОП-5 регіонів ,Розподіл заявок за регіонами, млн. грн. ,Охоплення регіонів України (на підставі суми заявок) ,Розподіл кредитів за регіонами, млн. грн..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14.11.2022 ,ТОП-5 регіонів ,Таблиця. Заявки за регіонами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14.11.2022 ,Частка банку в регіоні (на підставі сум заявок), %.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14.11.2022 ,Частка регіону в банку (на підставі сум заявок), %.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14.11.2022 ,card ,Середній дохід позичальників - учасників Програми за типами зайнятості ,Мінімальний дохід позичальників - учасників Програми за типами зайнятості ,card ,Середній строк кредиту ,Розподіл кількості заявок за типом зайнятості позичальника, шт. ,Розподіл сум заявок за типом зайнятості позичальника, млн. грн. ,card ,Розподіл кількості заявок за гендером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14.11.2022 ,Розподіл кількості заявок за типом позичальника, шт. ,card ,Розподіл сум заявок за типом позичальника, млн. грн. ,Розподіл заявок за віковими групами позичальників ,card ,card ,Розподіл кількості заявок за типом позичальника та метою кредиту, шт..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865</Words>
  <Application>Microsoft Office PowerPoint</Application>
  <PresentationFormat>Широкий екран</PresentationFormat>
  <Paragraphs>330</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panat</cp:lastModifiedBy>
  <cp:revision>5</cp:revision>
  <dcterms:created xsi:type="dcterms:W3CDTF">2016-09-04T11:54:55Z</dcterms:created>
  <dcterms:modified xsi:type="dcterms:W3CDTF">2022-11-11T13:40:59Z</dcterms:modified>
</cp:coreProperties>
</file>