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6410" autoAdjust="0"/>
  </p:normalViewPr>
  <p:slideViewPr>
    <p:cSldViewPr snapToGrid="0" snapToObjects="1">
      <p:cViewPr>
        <p:scale>
          <a:sx n="103" d="100"/>
          <a:sy n="103" d="100"/>
        </p:scale>
        <p:origin x="138"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63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Сума кредитів (грн.)</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p:txBody>
      </p:sp>
    </p:spTree>
    <p:extLst>
      <p:ext uri="{BB962C8B-B14F-4D97-AF65-F5344CB8AC3E}">
        <p14:creationId xmlns:p14="http://schemas.microsoft.com/office/powerpoint/2010/main" val="463391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p:txBody>
      </p:sp>
    </p:spTree>
    <p:extLst>
      <p:ext uri="{BB962C8B-B14F-4D97-AF65-F5344CB8AC3E}">
        <p14:creationId xmlns:p14="http://schemas.microsoft.com/office/powerpoint/2010/main" val="566832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p:txBody>
      </p:sp>
    </p:spTree>
    <p:extLst>
      <p:ext uri="{BB962C8B-B14F-4D97-AF65-F5344CB8AC3E}">
        <p14:creationId xmlns:p14="http://schemas.microsoft.com/office/powerpoint/2010/main" val="145925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p:txBody>
      </p:sp>
    </p:spTree>
    <p:extLst>
      <p:ext uri="{BB962C8B-B14F-4D97-AF65-F5344CB8AC3E}">
        <p14:creationId xmlns:p14="http://schemas.microsoft.com/office/powerpoint/2010/main" val="11451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p:txBody>
      </p:sp>
    </p:spTree>
    <p:extLst>
      <p:ext uri="{BB962C8B-B14F-4D97-AF65-F5344CB8AC3E}">
        <p14:creationId xmlns:p14="http://schemas.microsoft.com/office/powerpoint/2010/main" val="203203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p:txBody>
      </p:sp>
    </p:spTree>
    <p:extLst>
      <p:ext uri="{BB962C8B-B14F-4D97-AF65-F5344CB8AC3E}">
        <p14:creationId xmlns:p14="http://schemas.microsoft.com/office/powerpoint/2010/main" val="96585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грн.</a:t>
            </a:r>
            <a:endParaRPr dirty="0"/>
          </a:p>
          <a:p>
            <a:r>
              <a:rPr b="0" dirty="0"/>
              <a:t>No alt text provided.</a:t>
            </a:r>
            <a:endParaRPr dirty="0"/>
          </a:p>
          <a:p>
            <a:endParaRPr dirty="0"/>
          </a:p>
          <a:p>
            <a:r>
              <a:rPr b="1" dirty="0"/>
              <a:t>Розподіл заявок за регіонами,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p:txBody>
      </p:sp>
    </p:spTree>
    <p:extLst>
      <p:ext uri="{BB962C8B-B14F-4D97-AF65-F5344CB8AC3E}">
        <p14:creationId xmlns:p14="http://schemas.microsoft.com/office/powerpoint/2010/main" val="618721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p:txBody>
      </p:sp>
    </p:spTree>
    <p:extLst>
      <p:ext uri="{BB962C8B-B14F-4D97-AF65-F5344CB8AC3E}">
        <p14:creationId xmlns:p14="http://schemas.microsoft.com/office/powerpoint/2010/main" val="115881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p:txBody>
      </p:sp>
    </p:spTree>
    <p:extLst>
      <p:ext uri="{BB962C8B-B14F-4D97-AF65-F5344CB8AC3E}">
        <p14:creationId xmlns:p14="http://schemas.microsoft.com/office/powerpoint/2010/main" val="4201728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p:txBody>
      </p:sp>
    </p:spTree>
    <p:extLst>
      <p:ext uri="{BB962C8B-B14F-4D97-AF65-F5344CB8AC3E}">
        <p14:creationId xmlns:p14="http://schemas.microsoft.com/office/powerpoint/2010/main" val="2076470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p:txBody>
      </p:sp>
    </p:spTree>
    <p:extLst>
      <p:ext uri="{BB962C8B-B14F-4D97-AF65-F5344CB8AC3E}">
        <p14:creationId xmlns:p14="http://schemas.microsoft.com/office/powerpoint/2010/main" val="2475086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p:txBody>
      </p:sp>
    </p:spTree>
    <p:extLst>
      <p:ext uri="{BB962C8B-B14F-4D97-AF65-F5344CB8AC3E}">
        <p14:creationId xmlns:p14="http://schemas.microsoft.com/office/powerpoint/2010/main" val="252171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11/10/2021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e861aee70711951038e9?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443343cb6aacccba54ec?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75444a717659c52eb613?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4d0de3be1db226c0946c?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daa3f17011e2add84423?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60e2f998d78a057e4e3b?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94277b6a2e6b6c6bd554?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52f783764a1be8a6b336?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724ed6fc8a22aba8a648?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07b83d3a6353faac105d?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89d76875c62be1a71153?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9a71ffd5fb0a6d9efc77?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Таблиця 1. Інформація про заявки та підписані кредитні договори в розрізі банків, Таблиця 2. Регіон, де планується придбавати нерухомість, Середня сума кредиту (грн.), Сума заявок (грн.), Сума кредитів (грн.), multiRow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multiRowCard,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Приріст суми заявок, Приріст кількості заявок, Зміна за тиждень заявок і кредитних договорів у розрізі банків, Приріст кількості кредитів, Приріст суми кредит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W-Change_WtW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pivotTable, pivotTable, FRP_logo, slicer, Зміна за тиждень заявок і кредитних договорів у розрізі регіон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W-Change_WtW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pivotTable, Сума заявок (грн.), Сума заявок (грн.), Таблиця 4. Структура підписаних кредитних договорів в розрізі банків і цілей кредиту, %, Таблиця 3. Інформація про заявки та підписані кредитні договори за метою кредиту, Розподіл кредитних договорів за видом ринку, Розподіл заявок за видом ринку.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pivotTable, Card, ТОП-5 банків: Кількість КД, шт., Заявки, млн. грн., Кредитні договори, млн. грн..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Кількість регіонів, де присутній банк, Розподіл кредитів за регіонами, грн., Розподіл заявок за регіонами, грн., ТОП-5 регіонів, Охоплення регіонів України (на підставі суми заявок).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clusteredBarChart, ТОП-5 регіонів, textbox, slicer, card, Таблиця. Заявки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Середній дохід позичальників - учасників Програми за типами зайнятості, Розподіл сум заявок за типом зайнятості позичальника, млн. грн., card, Розподіл кількості заявок за типом зайнятості позичальника, шт., card, card, Мінімальний дохід позичальників - учасників Програми за типами зайнятості, Розподіл кількості заявок за гендером.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W-TypeB+Gender+Income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card, card, Розподіл кількості заявок за типом позичальника, шт., Розподіл сум заявок за типом позичальника, млн. грн., Розподіл заявок за віковими групами позичальників, Розподіл кількості заявок за типом позичальника та метою кредиту, шт..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833</Words>
  <Application>Microsoft Office PowerPoint</Application>
  <PresentationFormat>Широкий екран</PresentationFormat>
  <Paragraphs>264</Paragraphs>
  <Slides>12</Slides>
  <Notes>12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12</vt:i4>
      </vt:variant>
    </vt:vector>
  </HeadingPairs>
  <TitlesOfParts>
    <vt:vector size="16" baseType="lpstr">
      <vt:lpstr>Arial</vt:lpstr>
      <vt:lpstr>Calibri</vt:lpstr>
      <vt:lpstr>Calibri Light</vt:lpstr>
      <vt:lpstr>Custom Design</vt:lpstr>
      <vt:lpstr>W-Tables (1/3)</vt:lpstr>
      <vt:lpstr>W-Tables (2/3)</vt:lpstr>
      <vt:lpstr>W-Tables (3/3)</vt:lpstr>
      <vt:lpstr>W-Map</vt:lpstr>
      <vt:lpstr>W-Regions</vt:lpstr>
      <vt:lpstr>W-Banks&amp;Regions</vt:lpstr>
      <vt:lpstr>W-Banks&amp;Regions (cont.)</vt:lpstr>
      <vt:lpstr>W-TypeB+Gender+Income</vt:lpstr>
      <vt:lpstr>W-Family&amp;Age</vt:lpstr>
      <vt:lpstr>W-Rejected</vt:lpstr>
      <vt:lpstr>W-Change_WtW</vt:lpstr>
      <vt:lpstr>W-Change_WtW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Vega</cp:lastModifiedBy>
  <cp:revision>5</cp:revision>
  <dcterms:created xsi:type="dcterms:W3CDTF">2016-09-04T11:54:55Z</dcterms:created>
  <dcterms:modified xsi:type="dcterms:W3CDTF">2021-11-10T12:45:47Z</dcterms:modified>
</cp:coreProperties>
</file>