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2.xml" ContentType="application/vnd.openxmlformats-officedocument.presentationml.slide+xml"/>
  <Override PartName="/ppt/notesSlides/notesSlide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elId0"/>
    <p:sldId id="258" r:id="RelId1"/>
    <p:sldId id="259" r:id="Rel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C910"/>
    <a:srgbClr val="D9D9D9"/>
    <a:srgbClr val="D3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0" autoAdjust="0"/>
    <p:restoredTop sz="86410" autoAdjust="0"/>
  </p:normalViewPr>
  <p:slideViewPr>
    <p:cSldViewPr snapToGrid="0" snapToObjects="1">
      <p:cViewPr varScale="1">
        <p:scale>
          <a:sx n="72" d="100"/>
          <a:sy n="72" d="100"/>
        </p:scale>
        <p:origin x="84" y="7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presProps.xml" Id="rId3" /><Relationship Type="http://schemas.openxmlformats.org/officeDocument/2006/relationships/slide" Target="slides/slide1.xml" Id="rId2" /><Relationship Type="http://schemas.openxmlformats.org/officeDocument/2006/relationships/slideMaster" Target="slideMasters/slideMaster1.xml" Id="rId1" /><Relationship Type="http://schemas.openxmlformats.org/officeDocument/2006/relationships/tableStyles" Target="tableStyles.xml" Id="rId6" /><Relationship Type="http://schemas.openxmlformats.org/officeDocument/2006/relationships/theme" Target="theme/theme1.xml" Id="rId5" /><Relationship Type="http://schemas.openxmlformats.org/officeDocument/2006/relationships/viewProps" Target="viewProps.xml" Id="rId4" /><Relationship Type="http://schemas.openxmlformats.org/officeDocument/2006/relationships/slide" Target="/ppt/slides/slide2.xml" Id="RelId0" /><Relationship Type="http://schemas.openxmlformats.org/officeDocument/2006/relationships/slide" Target="/ppt/slides/slide3.xml" Id="RelId1" /><Relationship Type="http://schemas.openxmlformats.org/officeDocument/2006/relationships/slide" Target="/ppt/slides/slide4.xml" Id="RelId2" /></Relationships>
</file>

<file path=ppt/notesSlides/notesSlide.xml><?xml version="1.0" encoding="utf-8"?>
<p:notes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Text"/>
          <p:cNvSpPr>
            <a:spLocks xmlns:a="http://schemas.openxmlformats.org/drawingml/2006/main" noGrp="1"/>
          </p:cNvSpPr>
          <p:nvPr>
            <p:ph type="body" idx="1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r>
              <a:rPr b="1" dirty="0"/>
              <a:t>multiRowCard</a:t>
            </a:r>
            <a:endParaRPr dirty="0"/>
          </a:p>
          <a:p xmlns:a="http://schemas.openxmlformats.org/drawingml/2006/main">
            <a:r>
              <a:rPr b="0" dirty="0"/>
              <a:t>No alt text provided.</a:t>
            </a:r>
            <a:endParaRPr dirty="0"/>
          </a:p>
          <a:p xmlns:a="http://schemas.openxmlformats.org/drawingml/2006/main">
            <a:r>
              <a:rPr b="0" dirty="0"/>
              <a:t/>
            </a:r>
            <a:endParaRPr dirty="0"/>
          </a:p>
          <a:p xmlns:a="http://schemas.openxmlformats.org/drawingml/2006/main">
            <a:r>
              <a:rPr b="1" dirty="0"/>
              <a:t>Applications (uah)</a:t>
            </a:r>
            <a:endParaRPr dirty="0"/>
          </a:p>
          <a:p xmlns:a="http://schemas.openxmlformats.org/drawingml/2006/main">
            <a:r>
              <a:rPr b="0" dirty="0"/>
              <a:t>No alt text provided.</a:t>
            </a:r>
            <a:endParaRPr dirty="0"/>
          </a:p>
          <a:p xmlns:a="http://schemas.openxmlformats.org/drawingml/2006/main">
            <a:r>
              <a:rPr b="0" dirty="0"/>
              <a:t/>
            </a:r>
            <a:endParaRPr dirty="0"/>
          </a:p>
          <a:p xmlns:a="http://schemas.openxmlformats.org/drawingml/2006/main">
            <a:r>
              <a:rPr b="1" dirty="0"/>
              <a:t>textbox</a:t>
            </a:r>
            <a:endParaRPr dirty="0"/>
          </a:p>
          <a:p xmlns:a="http://schemas.openxmlformats.org/drawingml/2006/main">
            <a:r>
              <a:rPr b="0" dirty="0"/>
              <a:t>No alt text provided.</a:t>
            </a:r>
            <a:endParaRPr dirty="0"/>
          </a:p>
          <a:p xmlns:a="http://schemas.openxmlformats.org/drawingml/2006/main">
            <a:r>
              <a:rPr b="0" dirty="0"/>
              <a:t/>
            </a:r>
            <a:endParaRPr dirty="0"/>
          </a:p>
          <a:p xmlns:a="http://schemas.openxmlformats.org/drawingml/2006/main">
            <a:r>
              <a:rPr b="1" dirty="0"/>
              <a:t>FRP_logo</a:t>
            </a:r>
            <a:endParaRPr dirty="0"/>
          </a:p>
          <a:p xmlns:a="http://schemas.openxmlformats.org/drawingml/2006/main">
            <a:r>
              <a:rPr b="0" dirty="0"/>
              <a:t>No alt text provided.</a:t>
            </a:r>
            <a:endParaRPr dirty="0"/>
          </a:p>
          <a:p xmlns:a="http://schemas.openxmlformats.org/drawingml/2006/main">
            <a:r>
              <a:rPr b="0" dirty="0"/>
              <a:t/>
            </a:r>
            <a:endParaRPr dirty="0"/>
          </a:p>
          <a:p xmlns:a="http://schemas.openxmlformats.org/drawingml/2006/main">
            <a:r>
              <a:rPr b="1" dirty="0"/>
              <a:t>Credits (uah)</a:t>
            </a:r>
            <a:endParaRPr dirty="0"/>
          </a:p>
          <a:p xmlns:a="http://schemas.openxmlformats.org/drawingml/2006/main">
            <a:r>
              <a:rPr b="0" dirty="0"/>
              <a:t>No alt text provided.</a:t>
            </a:r>
            <a:endParaRPr dirty="0"/>
          </a:p>
          <a:p xmlns:a="http://schemas.openxmlformats.org/drawingml/2006/main">
            <a:r>
              <a:rPr b="0" dirty="0"/>
              <a:t/>
            </a:r>
            <a:endParaRPr dirty="0"/>
          </a:p>
          <a:p xmlns:a="http://schemas.openxmlformats.org/drawingml/2006/main">
            <a:r>
              <a:rPr b="1" dirty="0"/>
              <a:t>Applications &amp; Credits by banks</a:t>
            </a:r>
            <a:endParaRPr dirty="0"/>
          </a:p>
          <a:p xmlns:a="http://schemas.openxmlformats.org/drawingml/2006/main">
            <a:r>
              <a:rPr b="0" dirty="0"/>
              <a:t>No alt text provided.</a:t>
            </a:r>
            <a:endParaRPr dirty="0"/>
          </a:p>
          <a:p xmlns:a="http://schemas.openxmlformats.org/drawingml/2006/main">
            <a:r>
              <a:rPr b="0" dirty="0"/>
              <a:t/>
            </a:r>
            <a:endParaRPr dirty="0"/>
          </a:p>
          <a:p xmlns:a="http://schemas.openxmlformats.org/drawingml/2006/main">
            <a:r>
              <a:rPr b="1" dirty="0"/>
              <a:t>Average Credit (uah)</a:t>
            </a:r>
            <a:endParaRPr dirty="0"/>
          </a:p>
          <a:p xmlns:a="http://schemas.openxmlformats.org/drawingml/2006/main">
            <a:r>
              <a:rPr b="0" dirty="0"/>
              <a:t>No alt text provided.</a:t>
            </a:r>
            <a:endParaRPr dirty="0"/>
          </a:p>
          <a:p xmlns:a="http://schemas.openxmlformats.org/drawingml/2006/main">
            <a:r>
              <a:rPr b="0" dirty="0"/>
              <a:t/>
            </a:r>
            <a:endParaRPr dirty="0"/>
          </a:p>
          <a:p xmlns:a="http://schemas.openxmlformats.org/drawingml/2006/main">
            <a:r>
              <a:rPr b="1" dirty="0"/>
              <a:t>22.11.2021</a:t>
            </a:r>
            <a:endParaRPr dirty="0"/>
          </a:p>
          <a:p xmlns:a="http://schemas.openxmlformats.org/drawingml/2006/main">
            <a:r>
              <a:rPr b="0" dirty="0"/>
              <a:t>No alt text provided.</a:t>
            </a:r>
            <a:endParaRPr dirty="0"/>
          </a:p>
          <a:p xmlns:a="http://schemas.openxmlformats.org/drawingml/2006/main">
            <a:r>
              <a:rPr b="0" dirty="0"/>
              <a:t/>
            </a:r>
            <a:endParaRPr dirty="0"/>
          </a:p>
          <a:p xmlns:a="http://schemas.openxmlformats.org/drawingml/2006/main">
            <a:r>
              <a:rPr b="1" dirty="0"/>
              <a:t>Сума заявок (грн.)</a:t>
            </a:r>
            <a:endParaRPr dirty="0"/>
          </a:p>
          <a:p xmlns:a="http://schemas.openxmlformats.org/drawingml/2006/main">
            <a:r>
              <a:rPr b="0" dirty="0"/>
              <a:t>No alt text provided.</a:t>
            </a:r>
            <a:endParaRPr dirty="0"/>
          </a:p>
          <a:p xmlns:a="http://schemas.openxmlformats.org/drawingml/2006/main">
            <a:r>
              <a:rPr b="0" dirty="0"/>
              <a:t/>
            </a:r>
            <a:endParaRPr dirty="0"/>
          </a:p>
          <a:p xmlns:a="http://schemas.openxmlformats.org/drawingml/2006/main">
            <a:r>
              <a:rPr b="1" dirty="0"/>
              <a:t>Applications distribution by market type</a:t>
            </a:r>
            <a:endParaRPr dirty="0"/>
          </a:p>
          <a:p xmlns:a="http://schemas.openxmlformats.org/drawingml/2006/main">
            <a:r>
              <a:rPr b="0" dirty="0"/>
              <a:t>No alt text provided.</a:t>
            </a:r>
            <a:endParaRPr dirty="0"/>
          </a:p>
          <a:p xmlns:a="http://schemas.openxmlformats.org/drawingml/2006/main">
            <a:r>
              <a:rPr b="0" dirty="0"/>
              <a:t/>
            </a:r>
            <a:endParaRPr dirty="0"/>
          </a:p>
          <a:p xmlns:a="http://schemas.openxmlformats.org/drawingml/2006/main">
            <a:r>
              <a:rPr b="1" dirty="0"/>
              <a:t>Сума заявок (грн.)</a:t>
            </a:r>
            <a:endParaRPr dirty="0"/>
          </a:p>
          <a:p xmlns:a="http://schemas.openxmlformats.org/drawingml/2006/main">
            <a:r>
              <a:rPr b="0" dirty="0"/>
              <a:t>No alt text provided.</a:t>
            </a:r>
            <a:endParaRPr dirty="0"/>
          </a:p>
          <a:p xmlns:a="http://schemas.openxmlformats.org/drawingml/2006/main">
            <a:r>
              <a:rPr b="0" dirty="0"/>
              <a:t/>
            </a:r>
            <a:endParaRPr dirty="0"/>
          </a:p>
          <a:p xmlns:a="http://schemas.openxmlformats.org/drawingml/2006/main">
            <a:r>
              <a:rPr b="1" dirty="0"/>
              <a:t>Credits distribution by market type</a:t>
            </a:r>
            <a:endParaRPr dirty="0"/>
          </a:p>
          <a:p xmlns:a="http://schemas.openxmlformats.org/drawingml/2006/main">
            <a:r>
              <a:rPr b="0" dirty="0"/>
              <a:t>No alt text provided.</a:t>
            </a:r>
            <a:endParaRPr dirty="0"/>
          </a:p>
          <a:p xmlns:a="http://schemas.openxmlformats.org/drawingml/2006/main">
            <a:r>
              <a:rPr b="0" dirty="0"/>
              <a:t/>
            </a:r>
            <a:endParaRPr dirty="0"/>
          </a:p>
          <a:p xmlns:a="http://schemas.openxmlformats.org/drawingml/2006/main">
            <a:r>
              <a:rPr b="1" dirty="0"/>
              <a:t>Credits by regions</a:t>
            </a:r>
            <a:endParaRPr dirty="0"/>
          </a:p>
          <a:p xmlns:a="http://schemas.openxmlformats.org/drawingml/2006/main">
            <a:r>
              <a:rPr b="0" dirty="0"/>
              <a:t>No alt text provided.</a:t>
            </a:r>
            <a:endParaRPr dirty="0"/>
          </a:p>
          <a:p xmlns:a="http://schemas.openxmlformats.org/drawingml/2006/main">
            <a:r>
              <a:rPr b="0" dirty="0"/>
              <a:t/>
            </a:r>
            <a:endParaRPr dirty="0"/>
          </a:p>
          <a:p xmlns:a="http://schemas.openxmlformats.org/drawingml/2006/main">
            <a:r>
              <a:rPr b="1" dirty="0"/>
              <a:t>Applications &amp; Credits by goals</a:t>
            </a:r>
            <a:endParaRPr dirty="0"/>
          </a:p>
          <a:p xmlns:a="http://schemas.openxmlformats.org/drawingml/2006/main">
            <a:r>
              <a:rPr b="0" dirty="0"/>
              <a:t>No alt text provided.</a:t>
            </a:r>
            <a:endParaRPr dirty="0"/>
          </a:p>
          <a:p xmlns:a="http://schemas.openxmlformats.org/drawingml/2006/main">
            <a:r>
              <a:rPr b="0" dirty="0"/>
              <a:t/>
            </a:r>
            <a:endParaRPr dirty="0"/>
          </a:p>
          <a:p xmlns:a="http://schemas.openxmlformats.org/drawingml/2006/main">
            <a:r>
              <a:rPr b="1" dirty="0"/>
              <a:t>Applications by gender</a:t>
            </a:r>
            <a:endParaRPr dirty="0"/>
          </a:p>
          <a:p xmlns:a="http://schemas.openxmlformats.org/drawingml/2006/main">
            <a:r>
              <a:rPr b="0" dirty="0"/>
              <a:t>No alt text provided.</a:t>
            </a:r>
            <a:endParaRPr dirty="0"/>
          </a:p>
          <a:p xmlns:a="http://schemas.openxmlformats.org/drawingml/2006/main">
            <a:r>
              <a:rPr b="0" dirty="0"/>
              <a:t/>
            </a:r>
            <a:endParaRPr dirty="0"/>
          </a:p>
          <a:p xmlns:a="http://schemas.openxmlformats.org/drawingml/2006/main">
            <a:r>
              <a:rPr b="1" dirty="0"/>
              <a:t>card</a:t>
            </a:r>
            <a:endParaRPr dirty="0"/>
          </a:p>
          <a:p xmlns:a="http://schemas.openxmlformats.org/drawingml/2006/main">
            <a:r>
              <a:rPr b="0" dirty="0"/>
              <a:t>No alt text provided.</a:t>
            </a:r>
            <a:endParaRPr dirty="0"/>
          </a:p>
          <a:p xmlns:a="http://schemas.openxmlformats.org/drawingml/2006/main">
            <a:r>
              <a:rPr b="0" dirty="0"/>
              <a:t/>
            </a:r>
            <a:endParaRPr dirty="0"/>
          </a:p>
          <a:p xmlns:a="http://schemas.openxmlformats.org/drawingml/2006/main">
            <a:r>
              <a:rPr b="1" dirty="0"/>
              <a:t>Applications distribution by type of borrower, mln uah</a:t>
            </a:r>
            <a:endParaRPr dirty="0"/>
          </a:p>
          <a:p xmlns:a="http://schemas.openxmlformats.org/drawingml/2006/main">
            <a:r>
              <a:rPr b="0" dirty="0"/>
              <a:t>No alt text provided.</a:t>
            </a:r>
            <a:endParaRPr dirty="0"/>
          </a:p>
          <a:p xmlns:a="http://schemas.openxmlformats.org/drawingml/2006/main">
            <a:r>
              <a:rPr b="0" dirty="0"/>
              <a:t/>
            </a:r>
            <a:endParaRPr dirty="0"/>
          </a:p>
          <a:p xmlns:a="http://schemas.openxmlformats.org/drawingml/2006/main">
            <a:r>
              <a:rPr b="1" dirty="0"/>
              <a:t>Applications distribution by borrower type &amp; credit goal</a:t>
            </a:r>
            <a:endParaRPr dirty="0"/>
          </a:p>
          <a:p xmlns:a="http://schemas.openxmlformats.org/drawingml/2006/main">
            <a:r>
              <a:rPr b="0" dirty="0"/>
              <a:t>No alt text provided.</a:t>
            </a:r>
            <a:endParaRPr dirty="0"/>
          </a:p>
          <a:p xmlns:a="http://schemas.openxmlformats.org/drawingml/2006/main">
            <a:r>
              <a:rPr b="0" dirty="0"/>
              <a:t/>
            </a:r>
            <a:endParaRPr dirty="0"/>
          </a:p>
          <a:p xmlns:a="http://schemas.openxmlformats.org/drawingml/2006/main">
            <a:r>
              <a:rPr b="1" dirty="0"/>
              <a:t>Apps distribution by regions</a:t>
            </a:r>
            <a:endParaRPr dirty="0"/>
          </a:p>
          <a:p xmlns:a="http://schemas.openxmlformats.org/drawingml/2006/main">
            <a:r>
              <a:rPr b="0" dirty="0"/>
              <a:t>No alt text provided.</a:t>
            </a:r>
            <a:endParaRPr dirty="0"/>
          </a:p>
          <a:p xmlns:a="http://schemas.openxmlformats.org/drawingml/2006/main">
            <a:r>
              <a:rPr b="0" dirty="0"/>
              <a:t/>
            </a:r>
            <a:endParaRPr dirty="0"/>
          </a:p>
        </p:txBody>
      </p:sp>
    </p:spTree>
    <p:clrMapOvr>
      <a:masterClrMapping xmlns:a="http://schemas.openxmlformats.org/drawingml/2006/main"/>
    </p:clrMapOvr>
  </p:cSld>
</p:notes>
</file>

<file path=ppt/notesSlides/notesSlide2.xml><?xml version="1.0" encoding="utf-8"?>
<p:notes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Text"/>
          <p:cNvSpPr>
            <a:spLocks xmlns:a="http://schemas.openxmlformats.org/drawingml/2006/main" noGrp="1"/>
          </p:cNvSpPr>
          <p:nvPr>
            <p:ph type="body" idx="1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r>
              <a:rPr b="1" dirty="0"/>
              <a:t>textbox</a:t>
            </a:r>
            <a:endParaRPr dirty="0"/>
          </a:p>
          <a:p xmlns:a="http://schemas.openxmlformats.org/drawingml/2006/main">
            <a:r>
              <a:rPr b="0" dirty="0"/>
              <a:t>No alt text provided.</a:t>
            </a:r>
            <a:endParaRPr dirty="0"/>
          </a:p>
          <a:p xmlns:a="http://schemas.openxmlformats.org/drawingml/2006/main">
            <a:r>
              <a:rPr b="0" dirty="0"/>
              <a:t/>
            </a:r>
            <a:endParaRPr dirty="0"/>
          </a:p>
          <a:p xmlns:a="http://schemas.openxmlformats.org/drawingml/2006/main">
            <a:r>
              <a:rPr b="1" dirty="0"/>
              <a:t>FRP_logo</a:t>
            </a:r>
            <a:endParaRPr dirty="0"/>
          </a:p>
          <a:p xmlns:a="http://schemas.openxmlformats.org/drawingml/2006/main">
            <a:r>
              <a:rPr b="0" dirty="0"/>
              <a:t>No alt text provided.</a:t>
            </a:r>
            <a:endParaRPr dirty="0"/>
          </a:p>
          <a:p xmlns:a="http://schemas.openxmlformats.org/drawingml/2006/main">
            <a:r>
              <a:rPr b="0" dirty="0"/>
              <a:t/>
            </a:r>
            <a:endParaRPr dirty="0"/>
          </a:p>
          <a:p xmlns:a="http://schemas.openxmlformats.org/drawingml/2006/main">
            <a:r>
              <a:rPr b="1" dirty="0"/>
              <a:t>22.11.2021</a:t>
            </a:r>
            <a:endParaRPr dirty="0"/>
          </a:p>
          <a:p xmlns:a="http://schemas.openxmlformats.org/drawingml/2006/main">
            <a:r>
              <a:rPr b="0" dirty="0"/>
              <a:t>No alt text provided.</a:t>
            </a:r>
            <a:endParaRPr dirty="0"/>
          </a:p>
          <a:p xmlns:a="http://schemas.openxmlformats.org/drawingml/2006/main">
            <a:r>
              <a:rPr b="0" dirty="0"/>
              <a:t/>
            </a:r>
            <a:endParaRPr dirty="0"/>
          </a:p>
          <a:p xmlns:a="http://schemas.openxmlformats.org/drawingml/2006/main">
            <a:r>
              <a:rPr b="1" dirty="0"/>
              <a:t>Applications &amp; Agreements by mortgage</a:t>
            </a:r>
            <a:endParaRPr dirty="0"/>
          </a:p>
          <a:p xmlns:a="http://schemas.openxmlformats.org/drawingml/2006/main">
            <a:r>
              <a:rPr b="0" dirty="0"/>
              <a:t>No alt text provided.</a:t>
            </a:r>
            <a:endParaRPr dirty="0"/>
          </a:p>
          <a:p xmlns:a="http://schemas.openxmlformats.org/drawingml/2006/main">
            <a:r>
              <a:rPr b="0" dirty="0"/>
              <a:t/>
            </a:r>
            <a:endParaRPr dirty="0"/>
          </a:p>
          <a:p xmlns:a="http://schemas.openxmlformats.org/drawingml/2006/main">
            <a:r>
              <a:rPr b="1" dirty="0"/>
              <a:t>Applications distribution by borrower type &amp; mortgage</a:t>
            </a:r>
            <a:endParaRPr dirty="0"/>
          </a:p>
          <a:p xmlns:a="http://schemas.openxmlformats.org/drawingml/2006/main">
            <a:r>
              <a:rPr b="0" dirty="0"/>
              <a:t>No alt text provided.</a:t>
            </a:r>
            <a:endParaRPr dirty="0"/>
          </a:p>
          <a:p xmlns:a="http://schemas.openxmlformats.org/drawingml/2006/main">
            <a:r>
              <a:rPr b="0" dirty="0"/>
              <a:t/>
            </a:r>
            <a:endParaRPr dirty="0"/>
          </a:p>
        </p:txBody>
      </p:sp>
    </p:spTree>
    <p:clrMapOvr>
      <a:masterClrMapping xmlns:a="http://schemas.openxmlformats.org/drawingml/2006/main"/>
    </p:clrMapOvr>
  </p:cSld>
</p:notes>
</file>

<file path=ppt/notesSlides/notesSlide3.xml><?xml version="1.0" encoding="utf-8"?>
<p:notes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Text"/>
          <p:cNvSpPr>
            <a:spLocks xmlns:a="http://schemas.openxmlformats.org/drawingml/2006/main" noGrp="1"/>
          </p:cNvSpPr>
          <p:nvPr>
            <p:ph type="body" idx="1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r>
              <a:rPr b="1" dirty="0"/>
              <a:t>textbox</a:t>
            </a:r>
            <a:endParaRPr dirty="0"/>
          </a:p>
          <a:p xmlns:a="http://schemas.openxmlformats.org/drawingml/2006/main">
            <a:r>
              <a:rPr b="0" dirty="0"/>
              <a:t>No alt text provided.</a:t>
            </a:r>
            <a:endParaRPr dirty="0"/>
          </a:p>
          <a:p xmlns:a="http://schemas.openxmlformats.org/drawingml/2006/main">
            <a:r>
              <a:rPr b="0" dirty="0"/>
              <a:t/>
            </a:r>
            <a:endParaRPr dirty="0"/>
          </a:p>
          <a:p xmlns:a="http://schemas.openxmlformats.org/drawingml/2006/main">
            <a:r>
              <a:rPr b="1" dirty="0"/>
              <a:t>FRP_logo</a:t>
            </a:r>
            <a:endParaRPr dirty="0"/>
          </a:p>
          <a:p xmlns:a="http://schemas.openxmlformats.org/drawingml/2006/main">
            <a:r>
              <a:rPr b="0" dirty="0"/>
              <a:t>No alt text provided.</a:t>
            </a:r>
            <a:endParaRPr dirty="0"/>
          </a:p>
          <a:p xmlns:a="http://schemas.openxmlformats.org/drawingml/2006/main">
            <a:r>
              <a:rPr b="0" dirty="0"/>
              <a:t/>
            </a:r>
            <a:endParaRPr dirty="0"/>
          </a:p>
          <a:p xmlns:a="http://schemas.openxmlformats.org/drawingml/2006/main">
            <a:r>
              <a:rPr b="1" dirty="0"/>
              <a:t>22.11.2021</a:t>
            </a:r>
            <a:endParaRPr dirty="0"/>
          </a:p>
          <a:p xmlns:a="http://schemas.openxmlformats.org/drawingml/2006/main">
            <a:r>
              <a:rPr b="0" dirty="0"/>
              <a:t>No alt text provided.</a:t>
            </a:r>
            <a:endParaRPr dirty="0"/>
          </a:p>
          <a:p xmlns:a="http://schemas.openxmlformats.org/drawingml/2006/main">
            <a:r>
              <a:rPr b="0" dirty="0"/>
              <a:t/>
            </a:r>
            <a:endParaRPr dirty="0"/>
          </a:p>
          <a:p xmlns:a="http://schemas.openxmlformats.org/drawingml/2006/main">
            <a:r>
              <a:rPr b="1" dirty="0"/>
              <a:t>Credits by regions</a:t>
            </a:r>
            <a:endParaRPr dirty="0"/>
          </a:p>
          <a:p xmlns:a="http://schemas.openxmlformats.org/drawingml/2006/main">
            <a:r>
              <a:rPr b="0" dirty="0"/>
              <a:t>No alt text provided.</a:t>
            </a:r>
            <a:endParaRPr dirty="0"/>
          </a:p>
          <a:p xmlns:a="http://schemas.openxmlformats.org/drawingml/2006/main">
            <a:r>
              <a:rPr b="0" dirty="0"/>
              <a:t/>
            </a:r>
            <a:endParaRPr dirty="0"/>
          </a:p>
          <a:p xmlns:a="http://schemas.openxmlformats.org/drawingml/2006/main">
            <a:r>
              <a:rPr b="1" dirty="0"/>
              <a:t>Apps distribution by regions</a:t>
            </a:r>
            <a:endParaRPr dirty="0"/>
          </a:p>
          <a:p xmlns:a="http://schemas.openxmlformats.org/drawingml/2006/main">
            <a:r>
              <a:rPr b="0" dirty="0"/>
              <a:t>No alt text provided.</a:t>
            </a:r>
            <a:endParaRPr dirty="0"/>
          </a:p>
          <a:p xmlns:a="http://schemas.openxmlformats.org/drawingml/2006/main">
            <a:r>
              <a:rPr b="0" dirty="0"/>
              <a:t/>
            </a:r>
            <a:endParaRPr dirty="0"/>
          </a:p>
        </p:txBody>
      </p:sp>
    </p:spTree>
    <p:clrMapOvr>
      <a:masterClrMapping xmlns:a="http://schemas.openxmlformats.org/drawingml/2006/main"/>
    </p:clrMapOvr>
  </p:cSld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8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1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4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8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3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9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1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8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9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0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ED9C8-F09A-4D9E-BEC0-4725162E21FF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9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?><Relationships xmlns="http://schemas.openxmlformats.org/package/2006/relationships"><Relationship Type="http://schemas.openxmlformats.org/officeDocument/2006/relationships/image" Target="../media/image1.png" Id="rId2" /><Relationship Type="http://schemas.openxmlformats.org/officeDocument/2006/relationships/slideLayout" Target="../slideLayouts/slideLayout7.xml" Id="rId1" /><Relationship Type="http://schemas.openxmlformats.org/officeDocument/2006/relationships/image" Target="../media/image3.png" Id="rId5" /><Relationship Type="http://schemas.openxmlformats.org/officeDocument/2006/relationships/image" Target="../media/image2.png" Id="rId4" /><Relationship Type="http://schemas.openxmlformats.org/officeDocument/2006/relationships/hyperlink" Target="https://app.powerbi.com/groups/me/reports/3391c3e8-7d43-4916-b09b-64e1e0214d75?pbi_source=PowerPoint" TargetMode="External" Id="coverSlideHpLink" /></Relationships>
</file>

<file path=ppt/slides/_rels/slide2.xml.rels>&#65279;<?xml version="1.0" encoding="utf-8"?><Relationships xmlns="http://schemas.openxmlformats.org/package/2006/relationships"><Relationship Type="http://schemas.openxmlformats.org/officeDocument/2006/relationships/slideLayout" Target="/ppt/slideLayouts/slideLayout8.xml" Id="R6435e8d12bb14850" /><Relationship Type="http://schemas.openxmlformats.org/officeDocument/2006/relationships/hyperlink" Target="https://app.powerbi.com/groups/me/reports/3391c3e8-7d43-4916-b09b-64e1e0214d75/ReportSection1a99582a98cd9062907d?pbi_source=PowerPoint" TargetMode="External" Id="RelId0" /><Relationship Type="http://schemas.openxmlformats.org/officeDocument/2006/relationships/image" Target="/ppt/media/image4.png" Id="imgId9682816" /><Relationship Type="http://schemas.openxmlformats.org/officeDocument/2006/relationships/notesSlide" Target="/ppt/notesSlides/notesSlide.xml" Id="Rabe5591685d14042" /></Relationships>
</file>

<file path=ppt/slides/_rels/slide3.xml.rels>&#65279;<?xml version="1.0" encoding="utf-8"?><Relationships xmlns="http://schemas.openxmlformats.org/package/2006/relationships"><Relationship Type="http://schemas.openxmlformats.org/officeDocument/2006/relationships/slideLayout" Target="/ppt/slideLayouts/slideLayout8.xml" Id="Rbc70e3070fcb4d6a" /><Relationship Type="http://schemas.openxmlformats.org/officeDocument/2006/relationships/hyperlink" Target="https://app.powerbi.com/groups/me/reports/3391c3e8-7d43-4916-b09b-64e1e0214d75/ReportSection0b8b41636ed66c44155a?pbi_source=PowerPoint" TargetMode="External" Id="RelId1" /><Relationship Type="http://schemas.openxmlformats.org/officeDocument/2006/relationships/image" Target="/ppt/media/image5.png" Id="imgId9682817" /><Relationship Type="http://schemas.openxmlformats.org/officeDocument/2006/relationships/notesSlide" Target="/ppt/notesSlides/notesSlide2.xml" Id="R8030b516186d44ad" /></Relationships>
</file>

<file path=ppt/slides/_rels/slide4.xml.rels>&#65279;<?xml version="1.0" encoding="utf-8"?><Relationships xmlns="http://schemas.openxmlformats.org/package/2006/relationships"><Relationship Type="http://schemas.openxmlformats.org/officeDocument/2006/relationships/slideLayout" Target="/ppt/slideLayouts/slideLayout8.xml" Id="Rbe28ec8d05924cc0" /><Relationship Type="http://schemas.openxmlformats.org/officeDocument/2006/relationships/hyperlink" Target="https://app.powerbi.com/groups/me/reports/3391c3e8-7d43-4916-b09b-64e1e0214d75/ReportSection406dd9e5bd9334f91072?pbi_source=PowerPoint" TargetMode="External" Id="RelId2" /><Relationship Type="http://schemas.openxmlformats.org/officeDocument/2006/relationships/image" Target="/ppt/media/image6.png" Id="imgId9682818" /><Relationship Type="http://schemas.openxmlformats.org/officeDocument/2006/relationships/notesSlide" Target="/ppt/notesSlides/notesSlide3.xml" Id="R73f80dc6bdf7426a" /></Relationships>
</file>

<file path=ppt/slides/slide1.xml><?xml version="1.0" encoding="utf-8"?>
<p:sld xmlns:adec="http://schemas.microsoft.com/office/drawing/2017/decorative"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Title 1"/>
          <p:cNvSpPr txBox="1">
            <a:spLocks noGrp="1"/>
          </p:cNvSpPr>
          <p:nvPr>
            <p:ph type="title" idx="4294967295"/>
          </p:nvPr>
        </p:nvSpPr>
        <p:spPr>
          <a:xfrm>
            <a:off x="810584" y="2982149"/>
            <a:ext cx="6314017" cy="60007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 baseline="0">
                <a:solidFill>
                  <a:schemeClr val="tx1"/>
                </a:solidFill>
                <a:latin typeface="Segoe UI Light" charset="0"/>
                <a:ea typeface="Segoe UI Light" charset="0"/>
                <a:cs typeface="Segoe UI Light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>
                <a:ln>
                  <a:noFill/>
                </a:ln>
                <a:solidFill>
                  <a:srgbClr val="F3C910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M7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3C910"/>
              </a:solidFill>
              <a:effectLst/>
              <a:uLnTx/>
              <a:uFillTx/>
              <a:latin typeface="Segoe UI Light" charset="0"/>
              <a:ea typeface="Segoe UI Light" charset="0"/>
              <a:cs typeface="Segoe UI Light" charset="0"/>
            </a:endParaRPr>
          </a:p>
        </p:txBody>
      </p:sp>
      <p:sp>
        <p:nvSpPr>
          <p:cNvPr id="13" name="Text Placeholder 2"/>
          <p:cNvSpPr txBox="1">
            <a:spLocks/>
          </p:cNvSpPr>
          <p:nvPr/>
        </p:nvSpPr>
        <p:spPr>
          <a:xfrm>
            <a:off x="853448" y="3658761"/>
            <a:ext cx="1488017" cy="25347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1200" b="0" i="0" u="sng" kern="1200">
                <a:solidFill>
                  <a:schemeClr val="tx1"/>
                </a:solidFill>
                <a:latin typeface="Segoe UI" charset="0"/>
                <a:ea typeface="Segoe UI" charset="0"/>
                <a:cs typeface="Segoe UI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solidFill>
                  <a:schemeClr val="bg1"/>
                </a:solidFill>
                <a:hlinkClick r:id="coverSlideHpLink"/>
              </a:rPr>
              <a:t>View in Power BI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32315" y="5823544"/>
            <a:ext cx="2177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i="0" dirty="0">
                <a:solidFill>
                  <a:schemeClr val="bg1"/>
                </a:solidFill>
                <a:latin typeface="Segoe UI Semibold" charset="0"/>
                <a:ea typeface="Segoe UI Semibold" charset="0"/>
                <a:cs typeface="Segoe UI Semibold" charset="0"/>
              </a:rPr>
              <a:t>Downloaded at:</a:t>
            </a:r>
          </a:p>
          <a:p>
            <a:r>
              <a:rPr lang="en-US" sz="900" b="0" i="0" dirty="0">
                <a:solidFill>
                  <a:schemeClr val="bg1"/>
                </a:solidFill>
                <a:latin typeface="Segoe UI" charset="0"/>
                <a:ea typeface="Segoe UI" charset="0"/>
                <a:cs typeface="Segoe UI" charset="0"/>
              </a:rPr>
              <a:t>22.11.2021 8:35:20 UTC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28512" y="5407903"/>
            <a:ext cx="2177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bg1"/>
                </a:solidFill>
                <a:latin typeface="Segoe UI Semibold" charset="0"/>
                <a:ea typeface="Segoe UI Semibold" charset="0"/>
                <a:cs typeface="Segoe UI Semibold" charset="0"/>
              </a:rPr>
              <a:t>Last data refresh:</a:t>
            </a:r>
            <a:endParaRPr lang="en-US" sz="900" b="1" i="0" dirty="0">
              <a:solidFill>
                <a:schemeClr val="bg1"/>
              </a:solidFill>
              <a:latin typeface="Segoe UI Semibold" charset="0"/>
              <a:ea typeface="Segoe UI Semibold" charset="0"/>
              <a:cs typeface="Segoe UI Semibold" charset="0"/>
            </a:endParaRPr>
          </a:p>
          <a:p>
            <a:r>
              <a:rPr lang="en-US" sz="900" dirty="0">
                <a:solidFill>
                  <a:schemeClr val="bg1"/>
                </a:solidFill>
                <a:latin typeface="Segoe UI" charset="0"/>
                <a:ea typeface="Segoe UI" charset="0"/>
                <a:cs typeface="Segoe UI" charset="0"/>
              </a:rPr>
              <a:t>22.11.2021 8:29:27 UTC</a:t>
            </a:r>
            <a:endParaRPr lang="en-US" sz="900" b="0" i="0" dirty="0">
              <a:solidFill>
                <a:schemeClr val="bg1"/>
              </a:solidFill>
              <a:latin typeface="Segoe UI" charset="0"/>
              <a:ea typeface="Segoe UI" charset="0"/>
              <a:cs typeface="Segoe UI" charset="0"/>
            </a:endParaRPr>
          </a:p>
        </p:txBody>
      </p:sp>
      <p:pic>
        <p:nvPicPr>
          <p:cNvPr id="16" name="Picture 15" descr="Microsoft Power BI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544" y="722376"/>
            <a:ext cx="1490690" cy="245805"/>
          </a:xfrm>
          <a:prstGeom prst="rect">
            <a:avLst/>
          </a:prstGeom>
        </p:spPr>
      </p:pic>
      <p:pic>
        <p:nvPicPr>
          <p:cNvPr id="18" name="Picture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696" y="3694176"/>
            <a:ext cx="162027" cy="15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0729"/>
      </p:ext>
    </p:extLst>
  </p:cSld>
  <p:clrMapOvr>
    <a:masterClrMapping/>
  </p:clrMapOvr>
</p:sld>
</file>

<file path=ppt/slides/slide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Picture" title="This slide contains the following visuals: multiRowCard, Applications (uah), textbox, FRP_logo, Credits (uah), Applications &amp; Credits by banks, Average Credit (uah), 22.11.2021, Сума заявок (грн.), Applications distribution by market type, Сума заявок (грн.), Credits distribution by market type, Credits by regions, Applications &amp; Credits by goals, Applications by gender, card, Applications distribution by type of borrower, mln uah, Applications distribution by borrower type &amp; credit goal, Apps distribution by regions. Please refer to the notes on this slide for details.">
            <a:hlinkClick xmlns:r="http://schemas.openxmlformats.org/officeDocument/2006/relationships" xmlns:a="http://schemas.openxmlformats.org/drawingml/2006/main" r:id="RelId0"/>
          </p:cNvPr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imgId9682816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76200" y="0"/>
            <a:ext cx="12020550" cy="6858000"/>
          </a:xfrm>
          <a:prstGeom xmlns:a="http://schemas.openxmlformats.org/drawingml/2006/main" prst="rect">
            <a:avLst/>
          </a:prstGeom>
          <a:noFill xmlns:a="http://schemas.openxmlformats.org/drawingml/2006/main"/>
        </p:spPr>
      </p:pic>
      <p:sp>
        <p:nvSpPr>
          <p:cNvPr id="4" name="Title" hidden="1"/>
          <p:cNvSpPr>
            <a:spLocks xmlns:a="http://schemas.openxmlformats.org/drawingml/2006/main" noGrp="1"/>
          </p:cNvSpPr>
          <p:nvPr>
            <p:ph type="title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r>
              <a:t>ENG_D-Summary</a:t>
            </a:r>
          </a:p>
        </p:txBody>
      </p:sp>
    </p:spTree>
    <p:clrMapOvr>
      <a:masterClrMapping xmlns:a="http://schemas.openxmlformats.org/drawingml/2006/main"/>
    </p:clrMapOvr>
  </p:cSld>
</p:sld>
</file>

<file path=ppt/slides/slide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Picture" title="This slide contains the following visuals: textbox, FRP_logo, 22.11.2021, Applications &amp; Agreements by mortgage, Applications distribution by borrower type &amp; mortgage. Please refer to the notes on this slide for details.">
            <a:hlinkClick xmlns:r="http://schemas.openxmlformats.org/officeDocument/2006/relationships" xmlns:a="http://schemas.openxmlformats.org/drawingml/2006/main" r:id="RelId1"/>
          </p:cNvPr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imgId9682817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76200" y="0"/>
            <a:ext cx="12020550" cy="6858000"/>
          </a:xfrm>
          <a:prstGeom xmlns:a="http://schemas.openxmlformats.org/drawingml/2006/main" prst="rect">
            <a:avLst/>
          </a:prstGeom>
          <a:noFill xmlns:a="http://schemas.openxmlformats.org/drawingml/2006/main"/>
        </p:spPr>
      </p:pic>
      <p:sp>
        <p:nvSpPr>
          <p:cNvPr id="4" name="Title" hidden="1"/>
          <p:cNvSpPr>
            <a:spLocks xmlns:a="http://schemas.openxmlformats.org/drawingml/2006/main" noGrp="1"/>
          </p:cNvSpPr>
          <p:nvPr>
            <p:ph type="title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r>
              <a:t>ENG_D-Summary (cont.)</a:t>
            </a:r>
          </a:p>
        </p:txBody>
      </p:sp>
    </p:spTree>
    <p:clrMapOvr>
      <a:masterClrMapping xmlns:a="http://schemas.openxmlformats.org/drawingml/2006/main"/>
    </p:clrMapOvr>
  </p:cSld>
</p:sld>
</file>

<file path=ppt/slides/slide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Picture" title="This slide contains the following visuals: textbox, FRP_logo, 22.11.2021, Credits by regions, Apps distribution by regions. Please refer to the notes on this slide for details.">
            <a:hlinkClick xmlns:r="http://schemas.openxmlformats.org/officeDocument/2006/relationships" xmlns:a="http://schemas.openxmlformats.org/drawingml/2006/main" r:id="RelId2"/>
          </p:cNvPr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imgId9682818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76200" y="0"/>
            <a:ext cx="12020550" cy="6858000"/>
          </a:xfrm>
          <a:prstGeom xmlns:a="http://schemas.openxmlformats.org/drawingml/2006/main" prst="rect">
            <a:avLst/>
          </a:prstGeom>
          <a:noFill xmlns:a="http://schemas.openxmlformats.org/drawingml/2006/main"/>
        </p:spPr>
      </p:pic>
      <p:sp>
        <p:nvSpPr>
          <p:cNvPr id="4" name="Title" hidden="1"/>
          <p:cNvSpPr>
            <a:spLocks xmlns:a="http://schemas.openxmlformats.org/drawingml/2006/main" noGrp="1"/>
          </p:cNvSpPr>
          <p:nvPr>
            <p:ph type="title"/>
          </p:nvPr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r>
              <a:t>ENG_D-Summary (cont2)</a:t>
            </a:r>
          </a:p>
        </p:txBody>
      </p:sp>
    </p:spTree>
    <p:clrMapOvr>
      <a:masterClrMapping xmlns:a="http://schemas.openxmlformats.org/drawingml/2006/main"/>
    </p:clrMapOvr>
  </p:cSld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27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Segoe UI</vt:lpstr>
      <vt:lpstr>Segoe UI Light</vt:lpstr>
      <vt:lpstr>Segoe UI Semibold</vt:lpstr>
      <vt:lpstr>Custom Design</vt:lpstr>
      <vt:lpstr>#Name of Power BI report#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Power BI</dc:creator>
  <cp:lastModifiedBy>Brian Butler</cp:lastModifiedBy>
  <cp:revision>4</cp:revision>
  <dcterms:created xsi:type="dcterms:W3CDTF">2016-09-04T11:54:55Z</dcterms:created>
  <dcterms:modified xsi:type="dcterms:W3CDTF">2020-11-25T15:29:01Z</dcterms:modified>
</cp:coreProperties>
</file>