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86410" autoAdjust="0"/>
  </p:normalViewPr>
  <p:slideViewPr>
    <p:cSldViewPr snapToGrid="0" snapToObjects="1">
      <p:cViewPr>
        <p:scale>
          <a:sx n="103" d="100"/>
          <a:sy n="103" d="100"/>
        </p:scale>
        <p:origin x="138" y="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54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p:txBody>
      </p:sp>
    </p:spTree>
    <p:extLst>
      <p:ext uri="{BB962C8B-B14F-4D97-AF65-F5344CB8AC3E}">
        <p14:creationId xmlns:p14="http://schemas.microsoft.com/office/powerpoint/2010/main" val="3939436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p:txBody>
      </p:sp>
    </p:spTree>
    <p:extLst>
      <p:ext uri="{BB962C8B-B14F-4D97-AF65-F5344CB8AC3E}">
        <p14:creationId xmlns:p14="http://schemas.microsoft.com/office/powerpoint/2010/main" val="1931999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p:txBody>
      </p:sp>
    </p:spTree>
    <p:extLst>
      <p:ext uri="{BB962C8B-B14F-4D97-AF65-F5344CB8AC3E}">
        <p14:creationId xmlns:p14="http://schemas.microsoft.com/office/powerpoint/2010/main" val="600531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p:txBody>
      </p:sp>
    </p:spTree>
    <p:extLst>
      <p:ext uri="{BB962C8B-B14F-4D97-AF65-F5344CB8AC3E}">
        <p14:creationId xmlns:p14="http://schemas.microsoft.com/office/powerpoint/2010/main" val="1212770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p:txBody>
      </p:sp>
    </p:spTree>
    <p:extLst>
      <p:ext uri="{BB962C8B-B14F-4D97-AF65-F5344CB8AC3E}">
        <p14:creationId xmlns:p14="http://schemas.microsoft.com/office/powerpoint/2010/main" val="286339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p:txBody>
      </p:sp>
    </p:spTree>
    <p:extLst>
      <p:ext uri="{BB962C8B-B14F-4D97-AF65-F5344CB8AC3E}">
        <p14:creationId xmlns:p14="http://schemas.microsoft.com/office/powerpoint/2010/main" val="135009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p:txBody>
      </p:sp>
    </p:spTree>
    <p:extLst>
      <p:ext uri="{BB962C8B-B14F-4D97-AF65-F5344CB8AC3E}">
        <p14:creationId xmlns:p14="http://schemas.microsoft.com/office/powerpoint/2010/main" val="4282472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p:txBody>
      </p:sp>
    </p:spTree>
    <p:extLst>
      <p:ext uri="{BB962C8B-B14F-4D97-AF65-F5344CB8AC3E}">
        <p14:creationId xmlns:p14="http://schemas.microsoft.com/office/powerpoint/2010/main" val="1712242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p:txBody>
      </p:sp>
    </p:spTree>
    <p:extLst>
      <p:ext uri="{BB962C8B-B14F-4D97-AF65-F5344CB8AC3E}">
        <p14:creationId xmlns:p14="http://schemas.microsoft.com/office/powerpoint/2010/main" val="234708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p:txBody>
      </p:sp>
    </p:spTree>
    <p:extLst>
      <p:ext uri="{BB962C8B-B14F-4D97-AF65-F5344CB8AC3E}">
        <p14:creationId xmlns:p14="http://schemas.microsoft.com/office/powerpoint/2010/main" val="1243386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p:txBody>
      </p:sp>
    </p:spTree>
    <p:extLst>
      <p:ext uri="{BB962C8B-B14F-4D97-AF65-F5344CB8AC3E}">
        <p14:creationId xmlns:p14="http://schemas.microsoft.com/office/powerpoint/2010/main" val="2389059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p:txBody>
      </p:sp>
    </p:spTree>
    <p:extLst>
      <p:ext uri="{BB962C8B-B14F-4D97-AF65-F5344CB8AC3E}">
        <p14:creationId xmlns:p14="http://schemas.microsoft.com/office/powerpoint/2010/main" val="1822738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2/18/2022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basicShape ,slicer ,image ,Середня сума кредиту (грн.) ,multiRowCard ,Сума кредитів (млн. грн.) ,Сума заявок (млн. грн.) ,Таблиця 1. Інформація про заявки та підписані кредитні договори в розрізі банків ,Таблиця 2. Регіон, де планується придбавати нерухомість.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multiRowCard ,Етап 2. Розподіл заявок за причинами відмови Банком після опрацювання документів ,Інформація про заявки та підписані кредитні договори в розрізі банків ,Етап 1. Розподіл заявок за причинами відмови Банком претенденту на участь у Програмі.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slicer ,Приріст суми заявок ,Приріст кількості заявок ,Приріст кількості кредитів ,Приріст суми кредитів ,Зміна за тиждень заявок і кредитних договорів у розрізі банк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pivotTable ,slicer ,slicer ,FRP_logo ,slicer ,textbox ,Зміна за тиждень заявок і кредитних договорів у розрізі регіон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slicer ,Сума заявок (грн.) ,Сума заявок (грн.) ,Розподіл кредитних договорів за видом ринку ,Розподіл заявок за видом ринку ,Таблиця 4. Структура підписаних кредитних договорів в розрізі банків і цілей кредиту, % ,Таблиця 3. Інформація про заявки та підписані кредитні договори за метою кредиту.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slicer ,Card ,Заявки, млн. грн. ,Кредитні договори, млн. грн. ,ТОП-5 банків: Кількість КД, шт..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Кількість регіонів, де присутній банк ,Охоплення регіонів України (на підставі суми заявок) ,Розподіл заявок за регіонами, млн. грн. ,ТОП-5 регіонів ,Розподіл кредитів за регіонами, млн. грн..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ТОП-5 регіонів ,card ,Таблиця. Заявки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Частка банку в регіоні (на підставі сум заявок), %.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Частка регіону в банку (на підставі сум заявок), %.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card ,Середній строк кредиту ,Мінімальний дохід позичальників - учасників Програми за типами зайнятості ,Середній дохід позичальників - учасників Програми за типами зайнятості ,card ,card ,Розподіл сум заявок за типом зайнятості позичальника, млн. грн. ,Розподіл кількості заявок за типом зайнятості позичальника, шт. ,Розподіл кількості заявок за гендером.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card ,card ,Розподіл кількості заявок за типом позичальника, шт. ,Розподіл сум заявок за типом позичальника, млн. грн. ,Розподіл заявок за віковими групами позичальників ,Розподіл кількості заявок за типом позичальника та метою кредиту, шт..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795</Words>
  <Application>Microsoft Office PowerPoint</Application>
  <PresentationFormat>Широкий екран</PresentationFormat>
  <Paragraphs>288</Paragraphs>
  <Slides>12</Slides>
  <Notes>12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panat</cp:lastModifiedBy>
  <cp:revision>5</cp:revision>
  <dcterms:created xsi:type="dcterms:W3CDTF">2016-09-04T11:54:55Z</dcterms:created>
  <dcterms:modified xsi:type="dcterms:W3CDTF">2022-02-18T13:16:22Z</dcterms:modified>
</cp:coreProperties>
</file>