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
  </p:notesMasterIdLst>
  <p:sldIdLst>
    <p:sldId id="257" r:id="rId2"/>
    <p:sldId id="258" r:id="rId3"/>
    <p:sldId id="260"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C910"/>
    <a:srgbClr val="D9D9D9"/>
    <a:srgbClr val="D3D3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0" autoAdjust="0"/>
    <p:restoredTop sz="86410" autoAdjust="0"/>
  </p:normalViewPr>
  <p:slideViewPr>
    <p:cSldViewPr snapToGrid="0" snapToObjects="1">
      <p:cViewPr varScale="1">
        <p:scale>
          <a:sx n="100" d="100"/>
          <a:sy n="100" d="100"/>
        </p:scale>
        <p:origin x="216" y="7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3930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ext"/>
          <p:cNvSpPr>
            <a:spLocks noGrp="1"/>
          </p:cNvSpPr>
          <p:nvPr>
            <p:ph type="body" idx="1"/>
          </p:nvPr>
        </p:nvSpPr>
        <p:spPr/>
        <p:txBody>
          <a:bodyPr/>
          <a:lstStyle/>
          <a:p>
            <a:r>
              <a:rPr b="1" dirty="0"/>
              <a:t>Таблиця 1. Узагальнена інформація</a:t>
            </a:r>
            <a:endParaRPr dirty="0"/>
          </a:p>
          <a:p>
            <a:r>
              <a:rPr b="0" dirty="0"/>
              <a:t>No alt text provided</a:t>
            </a:r>
            <a:endParaRPr dirty="0"/>
          </a:p>
          <a:p>
            <a:endParaRPr dirty="0"/>
          </a:p>
          <a:p>
            <a:r>
              <a:rPr b="1" dirty="0"/>
              <a:t>579_logo</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image</a:t>
            </a:r>
            <a:endParaRPr dirty="0"/>
          </a:p>
          <a:p>
            <a:r>
              <a:rPr b="0" dirty="0"/>
              <a:t>No alt text provided</a:t>
            </a:r>
            <a:endParaRPr dirty="0"/>
          </a:p>
          <a:p>
            <a:endParaRPr dirty="0"/>
          </a:p>
          <a:p>
            <a:r>
              <a:rPr b="1" dirty="0"/>
              <a:t>pivotTable</a:t>
            </a:r>
            <a:endParaRPr dirty="0"/>
          </a:p>
          <a:p>
            <a:r>
              <a:rPr b="0" dirty="0"/>
              <a:t>No alt text provided</a:t>
            </a:r>
            <a:endParaRPr dirty="0"/>
          </a:p>
          <a:p>
            <a:endParaRPr dirty="0"/>
          </a:p>
          <a:p>
            <a:r>
              <a:rPr b="1" dirty="0"/>
              <a:t>Мапа. Регіональний розподіл</a:t>
            </a:r>
            <a:endParaRPr dirty="0"/>
          </a:p>
          <a:p>
            <a:r>
              <a:rPr b="0" dirty="0"/>
              <a:t>No alt text provided</a:t>
            </a:r>
            <a:endParaRPr dirty="0"/>
          </a:p>
          <a:p>
            <a:endParaRPr dirty="0"/>
          </a:p>
          <a:p>
            <a:r>
              <a:rPr b="1" dirty="0"/>
              <a:t>Графік 2. За лізингодавцями</a:t>
            </a:r>
            <a:endParaRPr dirty="0"/>
          </a:p>
          <a:p>
            <a:r>
              <a:rPr b="0" dirty="0"/>
              <a:t>No alt text provided</a:t>
            </a:r>
            <a:endParaRPr dirty="0"/>
          </a:p>
          <a:p>
            <a:endParaRPr dirty="0"/>
          </a:p>
          <a:p>
            <a:r>
              <a:rPr b="1" dirty="0"/>
              <a:t>slicer</a:t>
            </a:r>
            <a:endParaRPr dirty="0"/>
          </a:p>
          <a:p>
            <a:r>
              <a:rPr b="0" dirty="0"/>
              <a:t>No alt text provided</a:t>
            </a:r>
            <a:endParaRPr dirty="0"/>
          </a:p>
          <a:p>
            <a:endParaRPr dirty="0"/>
          </a:p>
          <a:p>
            <a:r>
              <a:rPr b="1" dirty="0"/>
              <a:t>01.12.2023</a:t>
            </a:r>
            <a:endParaRPr dirty="0"/>
          </a:p>
          <a:p>
            <a:r>
              <a:rPr b="0" dirty="0"/>
              <a:t>No alt text provided</a:t>
            </a:r>
            <a:endParaRPr dirty="0"/>
          </a:p>
          <a:p>
            <a:endParaRPr dirty="0"/>
          </a:p>
          <a:p>
            <a:r>
              <a:rPr b="1" dirty="0"/>
              <a:t>card</a:t>
            </a:r>
            <a:endParaRPr dirty="0"/>
          </a:p>
          <a:p>
            <a:r>
              <a:rPr b="0" dirty="0"/>
              <a:t>No alt text provided</a:t>
            </a:r>
            <a:endParaRPr dirty="0"/>
          </a:p>
          <a:p>
            <a:endParaRPr dirty="0"/>
          </a:p>
          <a:p>
            <a:r>
              <a:rPr b="1" dirty="0"/>
              <a:t>Графік 1. За сегментами</a:t>
            </a:r>
            <a:endParaRPr dirty="0"/>
          </a:p>
          <a:p>
            <a:r>
              <a:rPr b="0" dirty="0"/>
              <a:t>No alt text provided</a:t>
            </a:r>
            <a:endParaRPr dirty="0"/>
          </a:p>
          <a:p>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ext"/>
          <p:cNvSpPr>
            <a:spLocks noGrp="1"/>
          </p:cNvSpPr>
          <p:nvPr>
            <p:ph type="body" idx="1"/>
          </p:nvPr>
        </p:nvSpPr>
        <p:spPr/>
        <p:txBody>
          <a:bodyPr/>
          <a:lstStyle/>
          <a:p>
            <a:r>
              <a:rPr b="1" dirty="0"/>
              <a:t>579_logo</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image</a:t>
            </a:r>
            <a:endParaRPr dirty="0"/>
          </a:p>
          <a:p>
            <a:r>
              <a:rPr b="0" dirty="0"/>
              <a:t>No alt text provided</a:t>
            </a:r>
            <a:endParaRPr dirty="0"/>
          </a:p>
          <a:p>
            <a:endParaRPr dirty="0"/>
          </a:p>
          <a:p>
            <a:r>
              <a:rPr b="1" dirty="0"/>
              <a:t>pivotTable</a:t>
            </a:r>
            <a:endParaRPr dirty="0"/>
          </a:p>
          <a:p>
            <a:r>
              <a:rPr b="0" dirty="0"/>
              <a:t>No alt text provided</a:t>
            </a:r>
            <a:endParaRPr dirty="0"/>
          </a:p>
          <a:p>
            <a:endParaRPr dirty="0"/>
          </a:p>
          <a:p>
            <a:r>
              <a:rPr b="1" dirty="0"/>
              <a:t>Графік 4. За видами обладнання</a:t>
            </a:r>
            <a:endParaRPr dirty="0"/>
          </a:p>
          <a:p>
            <a:r>
              <a:rPr b="0" dirty="0"/>
              <a:t>No alt text provided</a:t>
            </a:r>
            <a:endParaRPr dirty="0"/>
          </a:p>
          <a:p>
            <a:endParaRPr dirty="0"/>
          </a:p>
          <a:p>
            <a:r>
              <a:rPr b="1" dirty="0"/>
              <a:t>Графік 3. За галузями економіки</a:t>
            </a:r>
            <a:endParaRPr dirty="0"/>
          </a:p>
          <a:p>
            <a:r>
              <a:rPr b="0" dirty="0"/>
              <a:t>No alt text provided</a:t>
            </a:r>
            <a:endParaRPr dirty="0"/>
          </a:p>
          <a:p>
            <a:endParaRPr dirty="0"/>
          </a:p>
          <a:p>
            <a:r>
              <a:rPr b="1" dirty="0"/>
              <a:t>slicer</a:t>
            </a:r>
            <a:endParaRPr dirty="0"/>
          </a:p>
          <a:p>
            <a:r>
              <a:rPr b="0" dirty="0"/>
              <a:t>No alt text provided</a:t>
            </a:r>
            <a:endParaRPr dirty="0"/>
          </a:p>
          <a:p>
            <a:endParaRPr dirty="0"/>
          </a:p>
          <a:p>
            <a:r>
              <a:rPr b="1" dirty="0"/>
              <a:t>01.12.2023</a:t>
            </a:r>
            <a:endParaRPr dirty="0"/>
          </a:p>
          <a:p>
            <a:r>
              <a:rPr b="0" dirty="0"/>
              <a:t>No alt text provided</a:t>
            </a:r>
            <a:endParaRPr dirty="0"/>
          </a:p>
          <a:p>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ext"/>
          <p:cNvSpPr>
            <a:spLocks noGrp="1"/>
          </p:cNvSpPr>
          <p:nvPr>
            <p:ph type="body" idx="1"/>
          </p:nvPr>
        </p:nvSpPr>
        <p:spPr/>
        <p:txBody>
          <a:bodyPr/>
          <a:lstStyle/>
          <a:p>
            <a:r>
              <a:rPr b="1" dirty="0"/>
              <a:t>579_logo</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image</a:t>
            </a:r>
            <a:endParaRPr dirty="0"/>
          </a:p>
          <a:p>
            <a:r>
              <a:rPr b="0" dirty="0"/>
              <a:t>No alt text provided</a:t>
            </a:r>
            <a:endParaRPr dirty="0"/>
          </a:p>
          <a:p>
            <a:endParaRPr dirty="0"/>
          </a:p>
          <a:p>
            <a:r>
              <a:rPr b="1" dirty="0"/>
              <a:t>pivotTable</a:t>
            </a:r>
            <a:endParaRPr dirty="0"/>
          </a:p>
          <a:p>
            <a:r>
              <a:rPr b="0" dirty="0"/>
              <a:t>No alt text provided</a:t>
            </a:r>
            <a:endParaRPr dirty="0"/>
          </a:p>
          <a:p>
            <a:endParaRPr dirty="0"/>
          </a:p>
          <a:p>
            <a:r>
              <a:rPr b="1" dirty="0"/>
              <a:t>clusteredColumnChart</a:t>
            </a:r>
            <a:endParaRPr dirty="0"/>
          </a:p>
          <a:p>
            <a:r>
              <a:rPr b="0" dirty="0"/>
              <a:t>No alt text provided</a:t>
            </a:r>
            <a:endParaRPr dirty="0"/>
          </a:p>
          <a:p>
            <a:endParaRPr dirty="0"/>
          </a:p>
          <a:p>
            <a:r>
              <a:rPr b="1" dirty="0"/>
              <a:t>waterfallChart</a:t>
            </a:r>
            <a:endParaRPr dirty="0"/>
          </a:p>
          <a:p>
            <a:r>
              <a:rPr b="0" dirty="0"/>
              <a:t>No alt text provided</a:t>
            </a:r>
            <a:endParaRPr dirty="0"/>
          </a:p>
          <a:p>
            <a:endParaRPr dirty="0"/>
          </a:p>
          <a:p>
            <a:r>
              <a:rPr b="1" dirty="0"/>
              <a:t>lineChart</a:t>
            </a:r>
            <a:endParaRPr dirty="0"/>
          </a:p>
          <a:p>
            <a:r>
              <a:rPr b="0" dirty="0"/>
              <a:t>No alt text provided</a:t>
            </a:r>
            <a:endParaRPr dirty="0"/>
          </a:p>
          <a:p>
            <a:endParaRPr dirty="0"/>
          </a:p>
          <a:p>
            <a:r>
              <a:rPr b="1" dirty="0"/>
              <a:t>tableEx</a:t>
            </a:r>
            <a:endParaRPr dirty="0"/>
          </a:p>
          <a:p>
            <a:r>
              <a:rPr b="0" dirty="0"/>
              <a:t>No alt text provided</a:t>
            </a:r>
            <a:endParaRPr dirty="0"/>
          </a:p>
          <a:p>
            <a:endParaRPr dirty="0"/>
          </a:p>
          <a:p>
            <a:r>
              <a:rPr b="1" dirty="0"/>
              <a:t>lineChart</a:t>
            </a:r>
            <a:endParaRPr dirty="0"/>
          </a:p>
          <a:p>
            <a:r>
              <a:rPr b="0" dirty="0"/>
              <a:t>No alt text provided</a:t>
            </a:r>
            <a:endParaRPr dirty="0"/>
          </a:p>
          <a:p>
            <a:endParaRPr dirty="0"/>
          </a:p>
          <a:p>
            <a:r>
              <a:rPr b="1" dirty="0"/>
              <a:t>slicer</a:t>
            </a:r>
            <a:endParaRPr dirty="0"/>
          </a:p>
          <a:p>
            <a:r>
              <a:rPr b="0" dirty="0"/>
              <a:t>No alt text provided</a:t>
            </a:r>
            <a:endParaRPr dirty="0"/>
          </a:p>
          <a:p>
            <a:endParaRPr dirty="0"/>
          </a:p>
          <a:p>
            <a:r>
              <a:rPr b="1" dirty="0"/>
              <a:t>Графік 5. Динаміка розвитку Програми (накопичувально та нові видачі), млн. грн.</a:t>
            </a:r>
            <a:endParaRPr dirty="0"/>
          </a:p>
          <a:p>
            <a:r>
              <a:rPr b="0" dirty="0"/>
              <a:t>No alt text provided</a:t>
            </a:r>
            <a:endParaRPr dirty="0"/>
          </a:p>
          <a:p>
            <a:endParaRPr dirty="0"/>
          </a:p>
          <a:p>
            <a:r>
              <a:rPr b="1" dirty="0"/>
              <a:t>01.12.2023</a:t>
            </a:r>
            <a:endParaRPr dirty="0"/>
          </a:p>
          <a:p>
            <a:r>
              <a:rPr b="0" dirty="0"/>
              <a:t>No alt text provided</a:t>
            </a:r>
            <a:endParaRPr dirty="0"/>
          </a:p>
          <a:p>
            <a:endParaRPr dirty="0"/>
          </a:p>
        </p:txBody>
      </p:sp>
    </p:spTree>
    <p:extLst>
      <p:ext uri="{BB962C8B-B14F-4D97-AF65-F5344CB8AC3E}">
        <p14:creationId xmlns:p14="http://schemas.microsoft.com/office/powerpoint/2010/main" val="3421840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27ED9C8-F09A-4D9E-BEC0-4725162E21FF}" type="datetimeFigureOut">
              <a:rPr lang="en-US" smtClean="0"/>
              <a:t>12/21/2023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1747689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7ED9C8-F09A-4D9E-BEC0-4725162E21FF}" type="datetimeFigureOut">
              <a:rPr lang="en-US" smtClean="0"/>
              <a:t>12/21/2023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553214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7ED9C8-F09A-4D9E-BEC0-4725162E21FF}" type="datetimeFigureOut">
              <a:rPr lang="en-US" smtClean="0"/>
              <a:t>12/21/2023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982640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7ED9C8-F09A-4D9E-BEC0-4725162E21FF}" type="datetimeFigureOut">
              <a:rPr lang="en-US" smtClean="0"/>
              <a:t>12/21/2023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14498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27ED9C8-F09A-4D9E-BEC0-4725162E21FF}" type="datetimeFigureOut">
              <a:rPr lang="en-US" smtClean="0"/>
              <a:t>12/21/2023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1026881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27ED9C8-F09A-4D9E-BEC0-4725162E21FF}" type="datetimeFigureOut">
              <a:rPr lang="en-US" smtClean="0"/>
              <a:t>12/21/2023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1004331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27ED9C8-F09A-4D9E-BEC0-4725162E21FF}" type="datetimeFigureOut">
              <a:rPr lang="en-US" smtClean="0"/>
              <a:t>12/21/2023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925692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27ED9C8-F09A-4D9E-BEC0-4725162E21FF}" type="datetimeFigureOut">
              <a:rPr lang="en-US" smtClean="0"/>
              <a:t>12/21/2023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280913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7ED9C8-F09A-4D9E-BEC0-4725162E21FF}" type="datetimeFigureOut">
              <a:rPr lang="en-US" smtClean="0"/>
              <a:t>12/21/2023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358181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27ED9C8-F09A-4D9E-BEC0-4725162E21FF}" type="datetimeFigureOut">
              <a:rPr lang="en-US" smtClean="0"/>
              <a:t>12/21/2023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993390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27ED9C8-F09A-4D9E-BEC0-4725162E21FF}" type="datetimeFigureOut">
              <a:rPr lang="en-US" smtClean="0"/>
              <a:t>12/21/2023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884807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7ED9C8-F09A-4D9E-BEC0-4725162E21FF}" type="datetimeFigureOut">
              <a:rPr lang="en-US" smtClean="0"/>
              <a:t>12/21/2023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7D807A-D3EC-4DEA-86E2-120E4093F1A6}" type="slidenum">
              <a:rPr lang="en-US" smtClean="0"/>
              <a:t>‹№›</a:t>
            </a:fld>
            <a:endParaRPr lang="en-US"/>
          </a:p>
        </p:txBody>
      </p:sp>
    </p:spTree>
    <p:extLst>
      <p:ext uri="{BB962C8B-B14F-4D97-AF65-F5344CB8AC3E}">
        <p14:creationId xmlns:p14="http://schemas.microsoft.com/office/powerpoint/2010/main" val="14236910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pp.powerbi.com/groups/me/reports/8f8f74db-60dc-40f8-ad95-756f4cf02885/?pbi_source=PowerPoint" TargetMode="External"/><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https://app.powerbi.com/groups/me/reports/8f8f74db-60dc-40f8-ad95-756f4cf02885/?pbi_source=PowerPoint" TargetMode="External"/><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s://app.powerbi.com/groups/me/reports/8f8f74db-60dc-40f8-ad95-756f4cf02885/?pbi_source=PowerPoint" TargetMode="External"/><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title="This slide contains the following visuals: Таблиця 1. Узагальнена інформація ,579_logo ,textbox ,image ,pivotTable ,Мапа. Регіональний розподіл ,Графік 2. За лізингодавцями ,slicer ,01.12.2023 ,card ,Графік 1. За сегментами. Please refer to the notes on this slide for details">
            <a:hlinkClick r:id="rId3"/>
          </p:cNvPr>
          <p:cNvPicPr>
            <a:picLocks noChangeAspect="1"/>
          </p:cNvPicPr>
          <p:nvPr/>
        </p:nvPicPr>
        <p:blipFill>
          <a:blip r:embed="rId4"/>
          <a:stretch>
            <a:fillRect/>
          </a:stretch>
        </p:blipFill>
        <p:spPr>
          <a:xfrm>
            <a:off x="76200" y="0"/>
            <a:ext cx="12020550" cy="6858000"/>
          </a:xfrm>
          <a:prstGeom prst="rect">
            <a:avLst/>
          </a:prstGeom>
          <a:noFill/>
        </p:spPr>
      </p:pic>
      <p:sp>
        <p:nvSpPr>
          <p:cNvPr id="4" name="Title" hidden="1"/>
          <p:cNvSpPr>
            <a:spLocks noGrp="1"/>
          </p:cNvSpPr>
          <p:nvPr>
            <p:ph type="title"/>
          </p:nvPr>
        </p:nvSpPr>
        <p:spPr/>
        <p:txBody>
          <a:bodyPr/>
          <a:lstStyle/>
          <a:p>
            <a:r>
              <a:t>To-Site_Summary (MtM)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title="This slide contains the following visuals: 579_logo ,textbox ,image ,pivotTable ,Графік 4. За видами обладнання ,Графік 3. За галузями економіки ,slicer ,01.12.2023. Please refer to the notes on this slide for details">
            <a:hlinkClick r:id="rId3"/>
          </p:cNvPr>
          <p:cNvPicPr>
            <a:picLocks noChangeAspect="1"/>
          </p:cNvPicPr>
          <p:nvPr/>
        </p:nvPicPr>
        <p:blipFill>
          <a:blip r:embed="rId4"/>
          <a:stretch>
            <a:fillRect/>
          </a:stretch>
        </p:blipFill>
        <p:spPr>
          <a:xfrm>
            <a:off x="76200" y="0"/>
            <a:ext cx="12020550" cy="6858000"/>
          </a:xfrm>
          <a:prstGeom prst="rect">
            <a:avLst/>
          </a:prstGeom>
          <a:noFill/>
        </p:spPr>
      </p:pic>
      <p:sp>
        <p:nvSpPr>
          <p:cNvPr id="4" name="Title" hidden="1"/>
          <p:cNvSpPr>
            <a:spLocks noGrp="1"/>
          </p:cNvSpPr>
          <p:nvPr>
            <p:ph type="title"/>
          </p:nvPr>
        </p:nvSpPr>
        <p:spPr/>
        <p:txBody>
          <a:bodyPr/>
          <a:lstStyle/>
          <a:p>
            <a:r>
              <a:t>F-Type (MtM)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title="This slide contains the following visuals: 579_logo ,textbox ,image ,pivotTable ,clusteredColumnChart ,waterfallChart ,lineChart ,tableEx ,lineChart ,slicer ,Графік 5. Динаміка розвитку Програми (накопичувально та нові видачі), млн. грн. ,01.12.2023. Please refer to the notes on this slide for details">
            <a:hlinkClick r:id="rId3"/>
          </p:cNvPr>
          <p:cNvPicPr>
            <a:picLocks noChangeAspect="1"/>
          </p:cNvPicPr>
          <p:nvPr/>
        </p:nvPicPr>
        <p:blipFill>
          <a:blip r:embed="rId4"/>
          <a:stretch>
            <a:fillRect/>
          </a:stretch>
        </p:blipFill>
        <p:spPr>
          <a:xfrm>
            <a:off x="76200" y="0"/>
            <a:ext cx="12020550" cy="6858000"/>
          </a:xfrm>
          <a:prstGeom prst="rect">
            <a:avLst/>
          </a:prstGeom>
          <a:noFill/>
        </p:spPr>
      </p:pic>
      <p:sp>
        <p:nvSpPr>
          <p:cNvPr id="4" name="Title" hidden="1"/>
          <p:cNvSpPr>
            <a:spLocks noGrp="1"/>
          </p:cNvSpPr>
          <p:nvPr>
            <p:ph type="title"/>
          </p:nvPr>
        </p:nvSpPr>
        <p:spPr/>
        <p:txBody>
          <a:bodyPr/>
          <a:lstStyle/>
          <a:p>
            <a:r>
              <a:t>F-Dymamics (MtM)</a:t>
            </a:r>
          </a:p>
        </p:txBody>
      </p:sp>
    </p:spTree>
    <p:extLst>
      <p:ext uri="{BB962C8B-B14F-4D97-AF65-F5344CB8AC3E}">
        <p14:creationId xmlns:p14="http://schemas.microsoft.com/office/powerpoint/2010/main" val="1565458549"/>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47</TotalTime>
  <Words>207</Words>
  <Application>Microsoft Office PowerPoint</Application>
  <PresentationFormat>Широкий екран</PresentationFormat>
  <Paragraphs>93</Paragraphs>
  <Slides>3</Slides>
  <Notes>3</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3</vt:i4>
      </vt:variant>
    </vt:vector>
  </HeadingPairs>
  <TitlesOfParts>
    <vt:vector size="7" baseType="lpstr">
      <vt:lpstr>Arial</vt:lpstr>
      <vt:lpstr>Calibri</vt:lpstr>
      <vt:lpstr>Calibri Light</vt:lpstr>
      <vt:lpstr>Custom Design</vt:lpstr>
      <vt:lpstr>To-Site_Summary (MtM)</vt:lpstr>
      <vt:lpstr>F-Type (MtM)</vt:lpstr>
      <vt:lpstr>F-Dymamics (MtM)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Power BI</dc:creator>
  <cp:lastModifiedBy>a.milevskyi</cp:lastModifiedBy>
  <cp:revision>7</cp:revision>
  <dcterms:created xsi:type="dcterms:W3CDTF">2016-09-04T11:54:55Z</dcterms:created>
  <dcterms:modified xsi:type="dcterms:W3CDTF">2023-12-21T12:34:21Z</dcterms:modified>
</cp:coreProperties>
</file>