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omments/modernComment_115_8C48A7DB0.xml" ContentType="application/vnd.ms-powerpoint.comments+xml"/>
  <Override PartName="/ppt/comments/modernComment_115_8C48A7DB00.xml" ContentType="application/vnd.ms-powerpoint.comments+xml"/>
  <Override PartName="/ppt/comments/modernComment_115_8C48A7DB000.xml" ContentType="application/vnd.ms-powerpoint.comment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74" r:id="rId2"/>
    <p:sldId id="337" r:id="rId3"/>
    <p:sldId id="320" r:id="rId4"/>
    <p:sldId id="332" r:id="rId5"/>
    <p:sldId id="342" r:id="rId6"/>
    <p:sldId id="339" r:id="rId7"/>
    <p:sldId id="340" r:id="rId8"/>
    <p:sldId id="334" r:id="rId9"/>
    <p:sldId id="341" r:id="rId10"/>
    <p:sldId id="284" r:id="rId11"/>
  </p:sldIdLst>
  <p:sldSz cx="12798425" cy="7199313"/>
  <p:notesSz cx="6888163" cy="100203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403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sXtYLq22PgSUecI7ZcGG3BRWu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79"/>
    <a:srgbClr val="5DC64B"/>
    <a:srgbClr val="A5A5A5"/>
    <a:srgbClr val="1F4E79"/>
    <a:srgbClr val="01503C"/>
    <a:srgbClr val="FFFFFF"/>
    <a:srgbClr val="CDCED0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3871AF-1E5E-4F10-899F-E58F4FC9C79A}">
  <a:tblStyle styleId="{5F3871AF-1E5E-4F10-899F-E58F4FC9C79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4FB7143-2730-4A17-B11D-E693CEBB374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0" autoAdjust="0"/>
    <p:restoredTop sz="94660"/>
  </p:normalViewPr>
  <p:slideViewPr>
    <p:cSldViewPr snapToGrid="0">
      <p:cViewPr varScale="1">
        <p:scale>
          <a:sx n="84" d="100"/>
          <a:sy n="84" d="100"/>
        </p:scale>
        <p:origin x="778" y="67"/>
      </p:cViewPr>
      <p:guideLst>
        <p:guide orient="horz" pos="2267"/>
        <p:guide pos="40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omments/modernComment_115_8C48A7DB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E03F5D8-A68F-4046-915A-FB81F05A0B8C}" authorId="{477E2146-2B61-BB14-056E-691406F4F117}" created="2023-02-07T09:29:18.41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53571803" sldId="277"/>
      <ac:spMk id="54" creationId="{9594C1FD-FF0B-43D1-AF2E-EA42400D2252}"/>
      <ac:txMk cp="0" len="7">
        <ac:context len="90" hash="1277914257"/>
      </ac:txMk>
    </ac:txMkLst>
    <p188:pos x="1861363" y="264545"/>
    <p188:txBody>
      <a:bodyPr/>
      <a:lstStyle/>
      <a:p>
        <a:r>
          <a:rPr lang="en-US"/>
          <a:t>Оскільки міні гранти є лише одним із кількох основних напрямків дільності, цю схемку треба переформатувати, бо зараз виглядає що в рамках всіє програми єдиною дільністю є лише міні гранти </a:t>
        </a:r>
      </a:p>
    </p188:txBody>
  </p188:cm>
  <p188:cm id="{08D9E37F-9D2E-49E0-A6DC-C2DF3C478980}" authorId="{477E2146-2B61-BB14-056E-691406F4F117}" created="2023-02-07T09:34:34.58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53571803" sldId="277"/>
      <ac:picMk id="94" creationId="{43908C92-6369-4C69-8C8F-8D3A7456EE37}"/>
    </ac:deMkLst>
    <p188:txBody>
      <a:bodyPr/>
      <a:lstStyle/>
      <a:p>
        <a:r>
          <a:rPr lang="en-US"/>
          <a:t>На цій мапі не врахована 3 категорія - companies that are important for the provision of basic supplies (including services)
in all oblasts under government control 
Також, можна було б якось виділити на карті різні категорії аплікантів </a:t>
        </a:r>
      </a:p>
    </p188:txBody>
  </p188:cm>
  <p188:cm id="{6073698F-2C2F-4810-91B3-1543F4530971}" authorId="{477E2146-2B61-BB14-056E-691406F4F117}" created="2023-02-07T09:36:53.87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53571803" sldId="277"/>
      <ac:spMk id="95" creationId="{16E9C22D-D832-4ED2-BF03-9F789941833D}"/>
      <ac:txMk cp="0" len="218">
        <ac:context len="376" hash="2133729896"/>
      </ac:txMk>
    </ac:txMkLst>
    <p188:pos x="5521918" y="427359"/>
    <p188:txBody>
      <a:bodyPr/>
      <a:lstStyle/>
      <a:p>
        <a:r>
          <a:rPr lang="en-US"/>
          <a:t>Ціль не всієї програми, а лише частини, яку координуватиме BDF </a:t>
        </a:r>
      </a:p>
    </p188:txBody>
  </p188:cm>
  <p188:cm id="{B27E0731-BBB5-49F5-8DDC-F4A787B55AEC}" authorId="{477E2146-2B61-BB14-056E-691406F4F117}" created="2023-02-07T09:41:36.60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53571803" sldId="277"/>
      <ac:spMk id="3" creationId="{07F8FD93-AFF3-4E93-9C7C-1445D30D9D9A}"/>
    </ac:deMkLst>
    <p188:txBody>
      <a:bodyPr/>
      <a:lstStyle/>
      <a:p>
        <a:r>
          <a:rPr lang="en-US"/>
          <a:t>Тут описана лише частина BDF, а не вся діяльність в рамках програми </a:t>
        </a:r>
      </a:p>
    </p188:txBody>
  </p188:cm>
</p188:cmLst>
</file>

<file path=ppt/comments/modernComment_115_8C48A7DB0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E03F5D8-A68F-4046-915A-FB81F05A0B8C}" authorId="{477E2146-2B61-BB14-056E-691406F4F117}" created="2023-02-07T09:29:18.41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53571803" sldId="277"/>
      <ac:spMk id="54" creationId="{9594C1FD-FF0B-43D1-AF2E-EA42400D2252}"/>
      <ac:txMk cp="0" len="7">
        <ac:context len="90" hash="1277914257"/>
      </ac:txMk>
    </ac:txMkLst>
    <p188:pos x="1861363" y="264545"/>
    <p188:txBody>
      <a:bodyPr/>
      <a:lstStyle/>
      <a:p>
        <a:r>
          <a:rPr lang="en-US"/>
          <a:t>Оскільки міні гранти є лише одним із кількох основних напрямків дільності, цю схемку треба переформатувати, бо зараз виглядає що в рамках всіє програми єдиною дільністю є лише міні гранти </a:t>
        </a:r>
      </a:p>
    </p188:txBody>
  </p188:cm>
  <p188:cm id="{08D9E37F-9D2E-49E0-A6DC-C2DF3C478980}" authorId="{477E2146-2B61-BB14-056E-691406F4F117}" created="2023-02-07T09:34:34.58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53571803" sldId="277"/>
      <ac:picMk id="94" creationId="{43908C92-6369-4C69-8C8F-8D3A7456EE37}"/>
    </ac:deMkLst>
    <p188:txBody>
      <a:bodyPr/>
      <a:lstStyle/>
      <a:p>
        <a:r>
          <a:rPr lang="en-US"/>
          <a:t>На цій мапі не врахована 3 категорія - companies that are important for the provision of basic supplies (including services)
in all oblasts under government control 
Також, можна було б якось виділити на карті різні категорії аплікантів </a:t>
        </a:r>
      </a:p>
    </p188:txBody>
  </p188:cm>
  <p188:cm id="{6073698F-2C2F-4810-91B3-1543F4530971}" authorId="{477E2146-2B61-BB14-056E-691406F4F117}" created="2023-02-07T09:36:53.87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53571803" sldId="277"/>
      <ac:spMk id="95" creationId="{16E9C22D-D832-4ED2-BF03-9F789941833D}"/>
      <ac:txMk cp="0" len="218">
        <ac:context len="376" hash="2133729896"/>
      </ac:txMk>
    </ac:txMkLst>
    <p188:pos x="5521918" y="427359"/>
    <p188:txBody>
      <a:bodyPr/>
      <a:lstStyle/>
      <a:p>
        <a:r>
          <a:rPr lang="en-US"/>
          <a:t>Ціль не всієї програми, а лише частини, яку координуватиме BDF </a:t>
        </a:r>
      </a:p>
    </p188:txBody>
  </p188:cm>
  <p188:cm id="{B27E0731-BBB5-49F5-8DDC-F4A787B55AEC}" authorId="{477E2146-2B61-BB14-056E-691406F4F117}" created="2023-02-07T09:41:36.60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53571803" sldId="277"/>
      <ac:spMk id="3" creationId="{07F8FD93-AFF3-4E93-9C7C-1445D30D9D9A}"/>
    </ac:deMkLst>
    <p188:txBody>
      <a:bodyPr/>
      <a:lstStyle/>
      <a:p>
        <a:r>
          <a:rPr lang="en-US"/>
          <a:t>Тут описана лише частина BDF, а не вся діяльність в рамках програми </a:t>
        </a:r>
      </a:p>
    </p188:txBody>
  </p188:cm>
</p188:cmLst>
</file>

<file path=ppt/comments/modernComment_115_8C48A7DB00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E03F5D8-A68F-4046-915A-FB81F05A0B8C}" authorId="{477E2146-2B61-BB14-056E-691406F4F117}" created="2023-02-07T09:29:18.41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53571803" sldId="277"/>
      <ac:spMk id="54" creationId="{9594C1FD-FF0B-43D1-AF2E-EA42400D2252}"/>
      <ac:txMk cp="0" len="7">
        <ac:context len="90" hash="1277914257"/>
      </ac:txMk>
    </ac:txMkLst>
    <p188:pos x="1861363" y="264545"/>
    <p188:txBody>
      <a:bodyPr/>
      <a:lstStyle/>
      <a:p>
        <a:r>
          <a:rPr lang="en-US"/>
          <a:t>Оскільки міні гранти є лише одним із кількох основних напрямків дільності, цю схемку треба переформатувати, бо зараз виглядає що в рамках всіє програми єдиною дільністю є лише міні гранти </a:t>
        </a:r>
      </a:p>
    </p188:txBody>
  </p188:cm>
  <p188:cm id="{08D9E37F-9D2E-49E0-A6DC-C2DF3C478980}" authorId="{477E2146-2B61-BB14-056E-691406F4F117}" created="2023-02-07T09:34:34.58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53571803" sldId="277"/>
      <ac:picMk id="94" creationId="{43908C92-6369-4C69-8C8F-8D3A7456EE37}"/>
    </ac:deMkLst>
    <p188:txBody>
      <a:bodyPr/>
      <a:lstStyle/>
      <a:p>
        <a:r>
          <a:rPr lang="en-US"/>
          <a:t>На цій мапі не врахована 3 категорія - companies that are important for the provision of basic supplies (including services)
in all oblasts under government control 
Також, можна було б якось виділити на карті різні категорії аплікантів </a:t>
        </a:r>
      </a:p>
    </p188:txBody>
  </p188:cm>
  <p188:cm id="{6073698F-2C2F-4810-91B3-1543F4530971}" authorId="{477E2146-2B61-BB14-056E-691406F4F117}" created="2023-02-07T09:36:53.87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53571803" sldId="277"/>
      <ac:spMk id="95" creationId="{16E9C22D-D832-4ED2-BF03-9F789941833D}"/>
      <ac:txMk cp="0" len="218">
        <ac:context len="376" hash="2133729896"/>
      </ac:txMk>
    </ac:txMkLst>
    <p188:pos x="5521918" y="427359"/>
    <p188:txBody>
      <a:bodyPr/>
      <a:lstStyle/>
      <a:p>
        <a:r>
          <a:rPr lang="en-US"/>
          <a:t>Ціль не всієї програми, а лише частини, яку координуватиме BDF </a:t>
        </a:r>
      </a:p>
    </p188:txBody>
  </p188:cm>
  <p188:cm id="{B27E0731-BBB5-49F5-8DDC-F4A787B55AEC}" authorId="{477E2146-2B61-BB14-056E-691406F4F117}" created="2023-02-07T09:41:36.60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53571803" sldId="277"/>
      <ac:spMk id="3" creationId="{07F8FD93-AFF3-4E93-9C7C-1445D30D9D9A}"/>
    </ac:deMkLst>
    <p188:txBody>
      <a:bodyPr/>
      <a:lstStyle/>
      <a:p>
        <a:r>
          <a:rPr lang="en-US"/>
          <a:t>Тут описана лише частина BDF, а не вся діяльність в рамках програми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84870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9" y="0"/>
            <a:ext cx="2984870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822271"/>
            <a:ext cx="5510530" cy="394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517547"/>
            <a:ext cx="2984870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‹№›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6453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1848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651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710407" y="4925409"/>
            <a:ext cx="5683250" cy="4029878"/>
          </a:xfrm>
          <a:prstGeom prst="rect">
            <a:avLst/>
          </a:prstGeom>
        </p:spPr>
        <p:txBody>
          <a:bodyPr spcFirstLastPara="1" wrap="square" lIns="94773" tIns="47373" rIns="94773" bIns="4737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1593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8817" y="4822271"/>
            <a:ext cx="5510530" cy="394549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0586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8817" y="4822271"/>
            <a:ext cx="5510530" cy="394549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289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8817" y="4822271"/>
            <a:ext cx="5510530" cy="394549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2929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8817" y="4822271"/>
            <a:ext cx="5510530" cy="394549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026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8817" y="4822271"/>
            <a:ext cx="5510530" cy="394549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4049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8817" y="4822271"/>
            <a:ext cx="5510530" cy="394549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637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8817" y="4822271"/>
            <a:ext cx="5510530" cy="394549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354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google.com/url?sa=i&amp;rct=j&amp;q=&amp;esrc=s&amp;source=images&amp;cd=&amp;cad=rja&amp;uact=8&amp;ved=2ahUKEwikguzSrrXeAhXKposKHf52BfYQjRx6BAgBEAU&amp;url=https://24tv.ua/prezentatsiya_shveytsarskogo_aktsionera_banku_lviv_responsability_participation_n1038153&amp;psig=AOvVaw3OGq2cCpPAwoZthRlvlEcl&amp;ust=1541236257199608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C6A5E82-9981-4473-8917-BF8537AB03D5}"/>
              </a:ext>
            </a:extLst>
          </p:cNvPr>
          <p:cNvSpPr/>
          <p:nvPr userDrawn="1"/>
        </p:nvSpPr>
        <p:spPr>
          <a:xfrm>
            <a:off x="8700921" y="6655537"/>
            <a:ext cx="4097503" cy="305100"/>
          </a:xfrm>
          <a:prstGeom prst="rect">
            <a:avLst/>
          </a:prstGeom>
          <a:solidFill>
            <a:srgbClr val="5DC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6D19B2F-64DE-486B-833B-2648D09DE85E}"/>
              </a:ext>
            </a:extLst>
          </p:cNvPr>
          <p:cNvSpPr/>
          <p:nvPr userDrawn="1"/>
        </p:nvSpPr>
        <p:spPr>
          <a:xfrm>
            <a:off x="1" y="6655537"/>
            <a:ext cx="544282" cy="305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11656377" y="6655537"/>
            <a:ext cx="957413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‹№›</a:t>
            </a:fld>
            <a:endParaRPr lang="uk-UA" dirty="0"/>
          </a:p>
        </p:txBody>
      </p:sp>
      <p:pic>
        <p:nvPicPr>
          <p:cNvPr id="29" name="Google Shape;29;p1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26181" y="104536"/>
            <a:ext cx="1256950" cy="629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69B869-20A2-19FB-720E-6B3934B01D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2968" y="6700597"/>
            <a:ext cx="891882" cy="2650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DD2500-86DE-46F5-A932-BE786FDD04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40509" y="6760469"/>
            <a:ext cx="764470" cy="2160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B3B0E1C5-21BF-4DFF-84B3-707A64EA161B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3" y="6490469"/>
            <a:ext cx="792000" cy="5400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5811C7D1-F155-4A26-ABFD-E68F45D5CEC5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93" y="6780851"/>
            <a:ext cx="900000" cy="180000"/>
          </a:xfrm>
          <a:prstGeom prst="rect">
            <a:avLst/>
          </a:prstGeom>
        </p:spPr>
      </p:pic>
      <p:pic>
        <p:nvPicPr>
          <p:cNvPr id="73" name="image6.png" descr="A close up of black text&#10;&#10;Description automatically generated">
            <a:extLst>
              <a:ext uri="{FF2B5EF4-FFF2-40B4-BE49-F238E27FC236}">
                <a16:creationId xmlns:a16="http://schemas.microsoft.com/office/drawing/2014/main" id="{C08EE077-CE44-4AB6-A0C5-EC6340A491F7}"/>
              </a:ext>
            </a:extLst>
          </p:cNvPr>
          <p:cNvPicPr/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3199664" y="6713219"/>
            <a:ext cx="819150" cy="219710"/>
          </a:xfrm>
          <a:prstGeom prst="rect">
            <a:avLst/>
          </a:prstGeom>
          <a:ln/>
        </p:spPr>
      </p:pic>
      <p:pic>
        <p:nvPicPr>
          <p:cNvPr id="79" name="image7.png" descr="Ощадбанк — Википедия">
            <a:extLst>
              <a:ext uri="{FF2B5EF4-FFF2-40B4-BE49-F238E27FC236}">
                <a16:creationId xmlns:a16="http://schemas.microsoft.com/office/drawing/2014/main" id="{7A362E37-6B9C-49A8-B087-2784AB267678}"/>
              </a:ext>
            </a:extLst>
          </p:cNvPr>
          <p:cNvPicPr/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5177416" y="6694234"/>
            <a:ext cx="504000" cy="252000"/>
          </a:xfrm>
          <a:prstGeom prst="rect">
            <a:avLst/>
          </a:prstGeom>
          <a:ln/>
        </p:spPr>
      </p:pic>
      <p:pic>
        <p:nvPicPr>
          <p:cNvPr id="80" name="Рисунок 79" descr="T:\Milevskyi\_DSIK II\2024-10-01 BDF DSIKII_report\logo.png">
            <a:extLst>
              <a:ext uri="{FF2B5EF4-FFF2-40B4-BE49-F238E27FC236}">
                <a16:creationId xmlns:a16="http://schemas.microsoft.com/office/drawing/2014/main" id="{1F6739A7-8D3D-413A-855E-F6C4BBF1D389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00" y="6728442"/>
            <a:ext cx="1008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Рисунок 80" descr="C:\Users\kubriak\AppData\Local\Microsoft\Windows\INetCache\Content.Word\SENSE_LOGO_DIGITAL_2_BLUE_WHITE.JPG">
            <a:extLst>
              <a:ext uri="{FF2B5EF4-FFF2-40B4-BE49-F238E27FC236}">
                <a16:creationId xmlns:a16="http://schemas.microsoft.com/office/drawing/2014/main" id="{8789B826-E711-4652-8F95-7E03A6E9D7C1}"/>
              </a:ext>
            </a:extLst>
          </p:cNvPr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476" y="6659907"/>
            <a:ext cx="102044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Рисунок 81" descr="Картинки по запросу банк львів логотип">
            <a:hlinkClick r:id="rId11" tgtFrame="&quot;_blank&quot;"/>
            <a:extLst>
              <a:ext uri="{FF2B5EF4-FFF2-40B4-BE49-F238E27FC236}">
                <a16:creationId xmlns:a16="http://schemas.microsoft.com/office/drawing/2014/main" id="{A9CF1018-D01B-4B84-87C2-AD1887316AEB}"/>
              </a:ext>
            </a:extLst>
          </p:cNvPr>
          <p:cNvPicPr/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18" y="6628687"/>
            <a:ext cx="656462" cy="3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881559" y="383299"/>
            <a:ext cx="11038642" cy="139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881561" y="1764835"/>
            <a:ext cx="5414333" cy="864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881561" y="2629752"/>
            <a:ext cx="5414333" cy="386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3"/>
          </p:nvPr>
        </p:nvSpPr>
        <p:spPr>
          <a:xfrm>
            <a:off x="6479204" y="1764835"/>
            <a:ext cx="5440998" cy="864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4"/>
          </p:nvPr>
        </p:nvSpPr>
        <p:spPr>
          <a:xfrm>
            <a:off x="6479204" y="2629752"/>
            <a:ext cx="5440998" cy="386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dt" idx="10"/>
          </p:nvPr>
        </p:nvSpPr>
        <p:spPr>
          <a:xfrm>
            <a:off x="879894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ftr" idx="11"/>
          </p:nvPr>
        </p:nvSpPr>
        <p:spPr>
          <a:xfrm>
            <a:off x="4239480" y="6672701"/>
            <a:ext cx="4319469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sldNum" idx="12"/>
          </p:nvPr>
        </p:nvSpPr>
        <p:spPr>
          <a:xfrm>
            <a:off x="9038890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>
            <a:spLocks noGrp="1"/>
          </p:cNvSpPr>
          <p:nvPr>
            <p:ph type="title"/>
          </p:nvPr>
        </p:nvSpPr>
        <p:spPr>
          <a:xfrm>
            <a:off x="879892" y="383299"/>
            <a:ext cx="11038642" cy="139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79894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239480" y="6672701"/>
            <a:ext cx="4319469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9038890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dt" idx="10"/>
          </p:nvPr>
        </p:nvSpPr>
        <p:spPr>
          <a:xfrm>
            <a:off x="879894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ftr" idx="11"/>
          </p:nvPr>
        </p:nvSpPr>
        <p:spPr>
          <a:xfrm>
            <a:off x="4239480" y="6672701"/>
            <a:ext cx="4319469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sldNum" idx="12"/>
          </p:nvPr>
        </p:nvSpPr>
        <p:spPr>
          <a:xfrm>
            <a:off x="9038890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 txBox="1">
            <a:spLocks noGrp="1"/>
          </p:cNvSpPr>
          <p:nvPr>
            <p:ph type="title"/>
          </p:nvPr>
        </p:nvSpPr>
        <p:spPr>
          <a:xfrm>
            <a:off x="881560" y="479954"/>
            <a:ext cx="4127825" cy="167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5441000" y="1036570"/>
            <a:ext cx="6479202" cy="511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2"/>
          </p:nvPr>
        </p:nvSpPr>
        <p:spPr>
          <a:xfrm>
            <a:off x="881560" y="2159796"/>
            <a:ext cx="4127825" cy="400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dt" idx="10"/>
          </p:nvPr>
        </p:nvSpPr>
        <p:spPr>
          <a:xfrm>
            <a:off x="879894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ftr" idx="11"/>
          </p:nvPr>
        </p:nvSpPr>
        <p:spPr>
          <a:xfrm>
            <a:off x="4239480" y="6672701"/>
            <a:ext cx="4319469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sldNum" idx="12"/>
          </p:nvPr>
        </p:nvSpPr>
        <p:spPr>
          <a:xfrm>
            <a:off x="9038890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>
            <a:spLocks noGrp="1"/>
          </p:cNvSpPr>
          <p:nvPr>
            <p:ph type="title"/>
          </p:nvPr>
        </p:nvSpPr>
        <p:spPr>
          <a:xfrm>
            <a:off x="881560" y="479954"/>
            <a:ext cx="4127825" cy="167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>
            <a:spLocks noGrp="1"/>
          </p:cNvSpPr>
          <p:nvPr>
            <p:ph type="pic" idx="2"/>
          </p:nvPr>
        </p:nvSpPr>
        <p:spPr>
          <a:xfrm>
            <a:off x="5441000" y="1036570"/>
            <a:ext cx="6479202" cy="511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1"/>
          </p:nvPr>
        </p:nvSpPr>
        <p:spPr>
          <a:xfrm>
            <a:off x="881560" y="2159796"/>
            <a:ext cx="4127825" cy="400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dt" idx="10"/>
          </p:nvPr>
        </p:nvSpPr>
        <p:spPr>
          <a:xfrm>
            <a:off x="879894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ftr" idx="11"/>
          </p:nvPr>
        </p:nvSpPr>
        <p:spPr>
          <a:xfrm>
            <a:off x="4239480" y="6672701"/>
            <a:ext cx="4319469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sldNum" idx="12"/>
          </p:nvPr>
        </p:nvSpPr>
        <p:spPr>
          <a:xfrm>
            <a:off x="9038890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>
            <a:spLocks noGrp="1"/>
          </p:cNvSpPr>
          <p:nvPr>
            <p:ph type="title"/>
          </p:nvPr>
        </p:nvSpPr>
        <p:spPr>
          <a:xfrm>
            <a:off x="879892" y="383299"/>
            <a:ext cx="11038642" cy="139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1"/>
          </p:nvPr>
        </p:nvSpPr>
        <p:spPr>
          <a:xfrm rot="5400000">
            <a:off x="4115264" y="-1318888"/>
            <a:ext cx="4567898" cy="1103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dt" idx="10"/>
          </p:nvPr>
        </p:nvSpPr>
        <p:spPr>
          <a:xfrm>
            <a:off x="879894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ftr" idx="11"/>
          </p:nvPr>
        </p:nvSpPr>
        <p:spPr>
          <a:xfrm>
            <a:off x="4239480" y="6672701"/>
            <a:ext cx="4319469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sldNum" idx="12"/>
          </p:nvPr>
        </p:nvSpPr>
        <p:spPr>
          <a:xfrm>
            <a:off x="9038890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 txBox="1">
            <a:spLocks noGrp="1"/>
          </p:cNvSpPr>
          <p:nvPr>
            <p:ph type="title"/>
          </p:nvPr>
        </p:nvSpPr>
        <p:spPr>
          <a:xfrm rot="5400000">
            <a:off x="7488163" y="2054012"/>
            <a:ext cx="6101085" cy="275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body" idx="1"/>
          </p:nvPr>
        </p:nvSpPr>
        <p:spPr>
          <a:xfrm rot="5400000">
            <a:off x="1888851" y="-625658"/>
            <a:ext cx="6101085" cy="811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dt" idx="10"/>
          </p:nvPr>
        </p:nvSpPr>
        <p:spPr>
          <a:xfrm>
            <a:off x="879894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ftr" idx="11"/>
          </p:nvPr>
        </p:nvSpPr>
        <p:spPr>
          <a:xfrm>
            <a:off x="4239480" y="6672701"/>
            <a:ext cx="4319469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sldNum" idx="12"/>
          </p:nvPr>
        </p:nvSpPr>
        <p:spPr>
          <a:xfrm>
            <a:off x="9038890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79892" y="383299"/>
            <a:ext cx="11038642" cy="139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79892" y="1916484"/>
            <a:ext cx="11038642" cy="456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79894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239480" y="6672701"/>
            <a:ext cx="4319469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9038890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5.png"/><Relationship Id="rId17" Type="http://schemas.microsoft.com/office/2018/10/relationships/comments" Target="../comments/modernComment_115_8C48A7DB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image" Target="../media/image14.png"/><Relationship Id="rId7" Type="http://schemas.openxmlformats.org/officeDocument/2006/relationships/image" Target="../media/image4.jpeg"/><Relationship Id="rId12" Type="http://schemas.openxmlformats.org/officeDocument/2006/relationships/hyperlink" Target="https://www.google.com/url?sa=i&amp;rct=j&amp;q=&amp;esrc=s&amp;source=images&amp;cd=&amp;cad=rja&amp;uact=8&amp;ved=2ahUKEwikguzSrrXeAhXKposKHf52BfYQjRx6BAgBEAU&amp;url=https://24tv.ua/prezentatsiya_shveytsarskogo_aktsionera_banku_lviv_responsability_participation_n1038153&amp;psig=AOvVaw3OGq2cCpPAwoZthRlvlEcl&amp;ust=154123625719960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2" Type="http://schemas.microsoft.com/office/2018/10/relationships/comments" Target="../comments/modernComment_115_8C48A7DB0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microsoft.com/office/2018/10/relationships/comments" Target="../comments/modernComment_115_8C48A7DB00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1.png"/><Relationship Id="rId10" Type="http://schemas.openxmlformats.org/officeDocument/2006/relationships/image" Target="../media/image12.jpeg"/><Relationship Id="rId4" Type="http://schemas.openxmlformats.org/officeDocument/2006/relationships/image" Target="../media/image22.sv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1.png"/><Relationship Id="rId10" Type="http://schemas.openxmlformats.org/officeDocument/2006/relationships/image" Target="../media/image12.jpeg"/><Relationship Id="rId4" Type="http://schemas.openxmlformats.org/officeDocument/2006/relationships/image" Target="../media/image22.sv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29.png"/><Relationship Id="rId18" Type="http://schemas.openxmlformats.org/officeDocument/2006/relationships/image" Target="../media/image43.svg"/><Relationship Id="rId26" Type="http://schemas.openxmlformats.org/officeDocument/2006/relationships/image" Target="../media/image51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7.svg"/><Relationship Id="rId17" Type="http://schemas.openxmlformats.org/officeDocument/2006/relationships/image" Target="../media/image31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1.sv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svg"/><Relationship Id="rId11" Type="http://schemas.openxmlformats.org/officeDocument/2006/relationships/image" Target="../media/image28.png"/><Relationship Id="rId24" Type="http://schemas.openxmlformats.org/officeDocument/2006/relationships/image" Target="../media/image49.sv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23" Type="http://schemas.openxmlformats.org/officeDocument/2006/relationships/image" Target="../media/image33.png"/><Relationship Id="rId28" Type="http://schemas.openxmlformats.org/officeDocument/2006/relationships/image" Target="../media/image16.png"/><Relationship Id="rId10" Type="http://schemas.openxmlformats.org/officeDocument/2006/relationships/image" Target="../media/image35.svg"/><Relationship Id="rId19" Type="http://schemas.openxmlformats.org/officeDocument/2006/relationships/image" Target="../media/image32.png"/><Relationship Id="rId4" Type="http://schemas.openxmlformats.org/officeDocument/2006/relationships/image" Target="../media/image29.svg"/><Relationship Id="rId9" Type="http://schemas.openxmlformats.org/officeDocument/2006/relationships/image" Target="../media/image27.png"/><Relationship Id="rId14" Type="http://schemas.openxmlformats.org/officeDocument/2006/relationships/image" Target="../media/image39.svg"/><Relationship Id="rId22" Type="http://schemas.openxmlformats.org/officeDocument/2006/relationships/image" Target="../media/image47.svg"/><Relationship Id="rId27" Type="http://schemas.openxmlformats.org/officeDocument/2006/relationships/image" Target="../media/image15.png"/><Relationship Id="rId30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6.jpeg"/><Relationship Id="rId4" Type="http://schemas.openxmlformats.org/officeDocument/2006/relationships/image" Target="../media/image5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6C86A8BE-C30E-4A5E-B922-7E17B9946C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</a:t>
            </a:fld>
            <a:endParaRPr lang="uk-UA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0A9B64A-ADCD-47F1-857F-C893DE1B753F}"/>
              </a:ext>
            </a:extLst>
          </p:cNvPr>
          <p:cNvSpPr/>
          <p:nvPr/>
        </p:nvSpPr>
        <p:spPr>
          <a:xfrm>
            <a:off x="6490389" y="0"/>
            <a:ext cx="6300000" cy="7199313"/>
          </a:xfrm>
          <a:prstGeom prst="rect">
            <a:avLst/>
          </a:prstGeom>
          <a:solidFill>
            <a:srgbClr val="00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Google Shape;20;p17">
            <a:extLst>
              <a:ext uri="{FF2B5EF4-FFF2-40B4-BE49-F238E27FC236}">
                <a16:creationId xmlns:a16="http://schemas.microsoft.com/office/drawing/2014/main" id="{6176A086-F146-41AB-B17E-9E3F11C5438E}"/>
              </a:ext>
            </a:extLst>
          </p:cNvPr>
          <p:cNvSpPr/>
          <p:nvPr/>
        </p:nvSpPr>
        <p:spPr>
          <a:xfrm>
            <a:off x="6968908" y="546051"/>
            <a:ext cx="4574796" cy="511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Фонд розвитку підприємництва</a:t>
            </a:r>
            <a:endParaRPr sz="200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21;p17">
            <a:extLst>
              <a:ext uri="{FF2B5EF4-FFF2-40B4-BE49-F238E27FC236}">
                <a16:creationId xmlns:a16="http://schemas.microsoft.com/office/drawing/2014/main" id="{14C7BDC4-727C-4EBE-94AD-DB9D329838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272" y="230056"/>
            <a:ext cx="1882381" cy="9593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2;p1">
            <a:extLst>
              <a:ext uri="{FF2B5EF4-FFF2-40B4-BE49-F238E27FC236}">
                <a16:creationId xmlns:a16="http://schemas.microsoft.com/office/drawing/2014/main" id="{3A49B13A-A3B5-4CFE-910C-C48CCDF8C753}"/>
              </a:ext>
            </a:extLst>
          </p:cNvPr>
          <p:cNvSpPr txBox="1">
            <a:spLocks/>
          </p:cNvSpPr>
          <p:nvPr/>
        </p:nvSpPr>
        <p:spPr>
          <a:xfrm>
            <a:off x="6751491" y="2295216"/>
            <a:ext cx="5565843" cy="216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Clr>
                <a:srgbClr val="1E4E79"/>
              </a:buClr>
              <a:buSzPts val="2400"/>
            </a:pPr>
            <a:r>
              <a:rPr lang="uk-UA" sz="4000" b="1" dirty="0">
                <a:solidFill>
                  <a:schemeClr val="bg1"/>
                </a:solidFill>
              </a:rPr>
              <a:t>Презентація </a:t>
            </a:r>
            <a:r>
              <a:rPr lang="uk-UA" sz="4000" b="1" dirty="0" err="1">
                <a:solidFill>
                  <a:schemeClr val="bg1"/>
                </a:solidFill>
              </a:rPr>
              <a:t>проєкту</a:t>
            </a:r>
            <a:r>
              <a:rPr lang="uk-UA" sz="4000" b="1" dirty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uk-UA" sz="3200" b="1" dirty="0">
                <a:solidFill>
                  <a:schemeClr val="bg1"/>
                </a:solidFill>
              </a:rPr>
              <a:t>«Підтримка енергетичної стійкості мікро- та малих підприємств України»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id="{A453A8AA-DB88-4A49-AE21-90817BD0B2FE}"/>
              </a:ext>
            </a:extLst>
          </p:cNvPr>
          <p:cNvCxnSpPr/>
          <p:nvPr/>
        </p:nvCxnSpPr>
        <p:spPr>
          <a:xfrm>
            <a:off x="7040572" y="1189432"/>
            <a:ext cx="34674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oogle Shape;20;p17">
            <a:extLst>
              <a:ext uri="{FF2B5EF4-FFF2-40B4-BE49-F238E27FC236}">
                <a16:creationId xmlns:a16="http://schemas.microsoft.com/office/drawing/2014/main" id="{2090BCC8-69AD-4514-9929-2ABA4176B74A}"/>
              </a:ext>
            </a:extLst>
          </p:cNvPr>
          <p:cNvSpPr/>
          <p:nvPr/>
        </p:nvSpPr>
        <p:spPr>
          <a:xfrm>
            <a:off x="6751492" y="6310400"/>
            <a:ext cx="4574796" cy="378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26 </a:t>
            </a:r>
            <a:r>
              <a:rPr lang="uk-U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листопада 2024 року</a:t>
            </a:r>
            <a:endParaRPr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A48AD6-B7B9-4DF4-AFBB-CF532A331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62" y="1476192"/>
            <a:ext cx="5909818" cy="414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C167500-3EE9-411E-842E-9B2822811D7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" y="5767185"/>
            <a:ext cx="1800000" cy="108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04D4F5D-7207-45C7-A436-ADB334B4390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75" y="6356088"/>
            <a:ext cx="1800000" cy="36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326F0A7-7E44-4247-B215-610AD2C28B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1553" y="6301587"/>
            <a:ext cx="1548000" cy="43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6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839"/>
            <a:ext cx="12798425" cy="49316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" y="375907"/>
            <a:ext cx="12798425" cy="65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 b="1">
                <a:solidFill>
                  <a:srgbClr val="1F3864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uk-UA" sz="3600" dirty="0"/>
              <a:t>Дякуємо за увагу!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340415"/>
            <a:ext cx="12798425" cy="566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 b="1">
                <a:solidFill>
                  <a:srgbClr val="1F3864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400" dirty="0"/>
              <a:t>https://bdf.gov.ua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16389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157017-2F01-42E9-98E2-8B381BF07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657" y="641031"/>
            <a:ext cx="8037104" cy="5307260"/>
          </a:xfrm>
          <a:prstGeom prst="rect">
            <a:avLst/>
          </a:prstGeom>
        </p:spPr>
      </p:pic>
      <p:sp>
        <p:nvSpPr>
          <p:cNvPr id="46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11682393" y="6655538"/>
            <a:ext cx="957413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Google Shape;118;p3">
            <a:extLst>
              <a:ext uri="{FF2B5EF4-FFF2-40B4-BE49-F238E27FC236}">
                <a16:creationId xmlns:a16="http://schemas.microsoft.com/office/drawing/2014/main" id="{07F8FD93-AFF3-4E93-9C7C-1445D30D9D9A}"/>
              </a:ext>
            </a:extLst>
          </p:cNvPr>
          <p:cNvSpPr txBox="1"/>
          <p:nvPr/>
        </p:nvSpPr>
        <p:spPr>
          <a:xfrm>
            <a:off x="131749" y="121849"/>
            <a:ext cx="11162671" cy="329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/>
          <a:p>
            <a:pPr lvl="0"/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Коротка інформація про </a:t>
            </a:r>
            <a:r>
              <a:rPr lang="uk-UA" sz="20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Проєкт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«Підтримка </a:t>
            </a:r>
            <a:r>
              <a:rPr lang="uk-UA" sz="20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енергостійкості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мікро та малих підприємств України»</a:t>
            </a:r>
          </a:p>
        </p:txBody>
      </p:sp>
      <p:sp>
        <p:nvSpPr>
          <p:cNvPr id="49" name="Скругленный прямоугольник 131">
            <a:extLst>
              <a:ext uri="{FF2B5EF4-FFF2-40B4-BE49-F238E27FC236}">
                <a16:creationId xmlns:a16="http://schemas.microsoft.com/office/drawing/2014/main" id="{203A0D93-9164-4058-8DFB-870FB24A0654}"/>
              </a:ext>
            </a:extLst>
          </p:cNvPr>
          <p:cNvSpPr/>
          <p:nvPr/>
        </p:nvSpPr>
        <p:spPr>
          <a:xfrm>
            <a:off x="131749" y="2311039"/>
            <a:ext cx="2878790" cy="72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Скругленный прямоугольник 142">
            <a:extLst>
              <a:ext uri="{FF2B5EF4-FFF2-40B4-BE49-F238E27FC236}">
                <a16:creationId xmlns:a16="http://schemas.microsoft.com/office/drawing/2014/main" id="{AD7FDDF6-AD8C-4D1A-A148-56DD8738EFEA}"/>
              </a:ext>
            </a:extLst>
          </p:cNvPr>
          <p:cNvSpPr/>
          <p:nvPr/>
        </p:nvSpPr>
        <p:spPr>
          <a:xfrm>
            <a:off x="3364061" y="3564808"/>
            <a:ext cx="1476000" cy="72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Банки-партнери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Скругленный прямоугольник 145">
            <a:extLst>
              <a:ext uri="{FF2B5EF4-FFF2-40B4-BE49-F238E27FC236}">
                <a16:creationId xmlns:a16="http://schemas.microsoft.com/office/drawing/2014/main" id="{16E9C22D-D832-4ED2-BF03-9F789941833D}"/>
              </a:ext>
            </a:extLst>
          </p:cNvPr>
          <p:cNvSpPr/>
          <p:nvPr/>
        </p:nvSpPr>
        <p:spPr>
          <a:xfrm>
            <a:off x="131748" y="4526166"/>
            <a:ext cx="6660000" cy="1944000"/>
          </a:xfrm>
          <a:prstGeom prst="roundRect">
            <a:avLst>
              <a:gd name="adj" fmla="val 0"/>
            </a:avLst>
          </a:prstGeom>
          <a:noFill/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Метою </a:t>
            </a:r>
            <a:r>
              <a:rPr lang="uk-UA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Проєкту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є підтримка </a:t>
            </a:r>
            <a:r>
              <a:rPr lang="uk-UA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енергостійкості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мікро та малих підприємств з областей, які найбільше постраждали від руйнування енергетичної інфраструктури, шляхом надання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грантів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розмірі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 євро мікропідприємствам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 гранти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розмірі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20 000 євро малим підприємствам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поєднанні з банківським кредитом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Програма реалізовуватиметься Фондом розвитку підприємництва через банки-партнери: Ощадбанк, Банк Львів, </a:t>
            </a:r>
            <a:r>
              <a:rPr lang="uk-UA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Укргазбанк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 Сенс Банк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Області України за рівнем </a:t>
            </a:r>
            <a:r>
              <a:rPr lang="uk-UA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постраждалості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енергетичної інфраструктури розділені на 3 групи: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highlight>
                  <a:srgbClr val="FF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червона (І)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жовта (ІІ)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зелена (ІІІ)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Підприємства з усіх регіонів зможуть взяти участь у </a:t>
            </a:r>
            <a:r>
              <a:rPr lang="uk-UA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Проєкті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але найбільший пріоритет матимуть підприємці з червоної групи</a:t>
            </a:r>
          </a:p>
        </p:txBody>
      </p:sp>
      <p:sp>
        <p:nvSpPr>
          <p:cNvPr id="59" name="Прямоугольник 53">
            <a:extLst>
              <a:ext uri="{FF2B5EF4-FFF2-40B4-BE49-F238E27FC236}">
                <a16:creationId xmlns:a16="http://schemas.microsoft.com/office/drawing/2014/main" id="{9594C1FD-FF0B-43D1-AF2E-EA42400D2252}"/>
              </a:ext>
            </a:extLst>
          </p:cNvPr>
          <p:cNvSpPr/>
          <p:nvPr/>
        </p:nvSpPr>
        <p:spPr>
          <a:xfrm>
            <a:off x="134705" y="516546"/>
            <a:ext cx="2880000" cy="1296000"/>
          </a:xfrm>
          <a:prstGeom prst="rect">
            <a:avLst/>
          </a:prstGeom>
          <a:noFill/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b"/>
          <a:lstStyle/>
          <a:p>
            <a:pPr algn="ctr">
              <a:lnSpc>
                <a:spcPct val="80000"/>
              </a:lnSpc>
            </a:pPr>
            <a:r>
              <a:rPr lang="uk-UA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Уряди Німеччини та  Королівства Норвегії</a:t>
            </a:r>
            <a:endParaRPr lang="uk-UA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8326F0A7-7E44-4247-B215-610AD2C28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82" y="2455039"/>
            <a:ext cx="1528940" cy="432000"/>
          </a:xfrm>
          <a:prstGeom prst="rect">
            <a:avLst/>
          </a:prstGeom>
        </p:spPr>
      </p:pic>
      <p:cxnSp>
        <p:nvCxnSpPr>
          <p:cNvPr id="96" name="Прямая со стрелкой 115">
            <a:extLst>
              <a:ext uri="{FF2B5EF4-FFF2-40B4-BE49-F238E27FC236}">
                <a16:creationId xmlns:a16="http://schemas.microsoft.com/office/drawing/2014/main" id="{222BFC4E-3438-474F-9158-B13318CC4AF1}"/>
              </a:ext>
            </a:extLst>
          </p:cNvPr>
          <p:cNvCxnSpPr>
            <a:cxnSpLocks/>
            <a:stCxn id="59" idx="2"/>
            <a:endCxn id="49" idx="0"/>
          </p:cNvCxnSpPr>
          <p:nvPr/>
        </p:nvCxnSpPr>
        <p:spPr>
          <a:xfrm flipH="1">
            <a:off x="1571144" y="1812546"/>
            <a:ext cx="3561" cy="498493"/>
          </a:xfrm>
          <a:prstGeom prst="straightConnector1">
            <a:avLst/>
          </a:prstGeom>
          <a:ln w="22225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116">
            <a:extLst>
              <a:ext uri="{FF2B5EF4-FFF2-40B4-BE49-F238E27FC236}">
                <a16:creationId xmlns:a16="http://schemas.microsoft.com/office/drawing/2014/main" id="{DE7046BF-F40E-4E3B-9E91-CB5EE7A48768}"/>
              </a:ext>
            </a:extLst>
          </p:cNvPr>
          <p:cNvCxnSpPr>
            <a:cxnSpLocks/>
            <a:stCxn id="49" idx="2"/>
            <a:endCxn id="57" idx="0"/>
          </p:cNvCxnSpPr>
          <p:nvPr/>
        </p:nvCxnSpPr>
        <p:spPr>
          <a:xfrm>
            <a:off x="1571144" y="3031039"/>
            <a:ext cx="2500" cy="527245"/>
          </a:xfrm>
          <a:prstGeom prst="straightConnector1">
            <a:avLst/>
          </a:prstGeom>
          <a:ln w="22225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19">
            <a:extLst>
              <a:ext uri="{FF2B5EF4-FFF2-40B4-BE49-F238E27FC236}">
                <a16:creationId xmlns:a16="http://schemas.microsoft.com/office/drawing/2014/main" id="{7B264610-862D-4B69-9BCF-04C87706D6BE}"/>
              </a:ext>
            </a:extLst>
          </p:cNvPr>
          <p:cNvCxnSpPr>
            <a:cxnSpLocks/>
            <a:stCxn id="57" idx="3"/>
            <a:endCxn id="51" idx="1"/>
          </p:cNvCxnSpPr>
          <p:nvPr/>
        </p:nvCxnSpPr>
        <p:spPr>
          <a:xfrm>
            <a:off x="2293644" y="3918284"/>
            <a:ext cx="1070417" cy="6524"/>
          </a:xfrm>
          <a:prstGeom prst="straightConnector1">
            <a:avLst/>
          </a:prstGeom>
          <a:ln w="22225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13FC665-635B-47D8-9BBA-2F06197E12C1}"/>
              </a:ext>
            </a:extLst>
          </p:cNvPr>
          <p:cNvGrpSpPr/>
          <p:nvPr/>
        </p:nvGrpSpPr>
        <p:grpSpPr>
          <a:xfrm>
            <a:off x="853644" y="3558284"/>
            <a:ext cx="1440000" cy="720000"/>
            <a:chOff x="4831415" y="2916554"/>
            <a:chExt cx="1440000" cy="720000"/>
          </a:xfrm>
        </p:grpSpPr>
        <p:sp>
          <p:nvSpPr>
            <p:cNvPr id="57" name="Скругленный прямоугольник 134">
              <a:extLst>
                <a:ext uri="{FF2B5EF4-FFF2-40B4-BE49-F238E27FC236}">
                  <a16:creationId xmlns:a16="http://schemas.microsoft.com/office/drawing/2014/main" id="{5DA13ECE-25B2-4007-8FDE-DDBE34A14671}"/>
                </a:ext>
              </a:extLst>
            </p:cNvPr>
            <p:cNvSpPr/>
            <p:nvPr/>
          </p:nvSpPr>
          <p:spPr>
            <a:xfrm>
              <a:off x="4831415" y="2916554"/>
              <a:ext cx="1440000" cy="720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222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1" name="Google Shape;21;p17">
              <a:extLst>
                <a:ext uri="{FF2B5EF4-FFF2-40B4-BE49-F238E27FC236}">
                  <a16:creationId xmlns:a16="http://schemas.microsoft.com/office/drawing/2014/main" id="{1826D5A5-2699-43FF-B478-6372EC30BAB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000223" y="3007376"/>
              <a:ext cx="1080000" cy="54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1" name="Freeform 2000">
            <a:extLst>
              <a:ext uri="{FF2B5EF4-FFF2-40B4-BE49-F238E27FC236}">
                <a16:creationId xmlns:a16="http://schemas.microsoft.com/office/drawing/2014/main" id="{A40A51B0-152E-46D0-83EE-62D878C7D200}"/>
              </a:ext>
            </a:extLst>
          </p:cNvPr>
          <p:cNvSpPr>
            <a:spLocks noEditPoints="1"/>
          </p:cNvSpPr>
          <p:nvPr/>
        </p:nvSpPr>
        <p:spPr bwMode="auto">
          <a:xfrm>
            <a:off x="7156291" y="3455135"/>
            <a:ext cx="360000" cy="360000"/>
          </a:xfrm>
          <a:custGeom>
            <a:avLst/>
            <a:gdLst>
              <a:gd name="T0" fmla="*/ 126 w 252"/>
              <a:gd name="T1" fmla="*/ 242 h 252"/>
              <a:gd name="T2" fmla="*/ 126 w 252"/>
              <a:gd name="T3" fmla="*/ 0 h 252"/>
              <a:gd name="T4" fmla="*/ 252 w 252"/>
              <a:gd name="T5" fmla="*/ 126 h 252"/>
              <a:gd name="T6" fmla="*/ 217 w 252"/>
              <a:gd name="T7" fmla="*/ 116 h 252"/>
              <a:gd name="T8" fmla="*/ 220 w 252"/>
              <a:gd name="T9" fmla="*/ 102 h 252"/>
              <a:gd name="T10" fmla="*/ 205 w 252"/>
              <a:gd name="T11" fmla="*/ 89 h 252"/>
              <a:gd name="T12" fmla="*/ 168 w 252"/>
              <a:gd name="T13" fmla="*/ 96 h 252"/>
              <a:gd name="T14" fmla="*/ 130 w 252"/>
              <a:gd name="T15" fmla="*/ 82 h 252"/>
              <a:gd name="T16" fmla="*/ 33 w 252"/>
              <a:gd name="T17" fmla="*/ 127 h 252"/>
              <a:gd name="T18" fmla="*/ 34 w 252"/>
              <a:gd name="T19" fmla="*/ 141 h 252"/>
              <a:gd name="T20" fmla="*/ 47 w 252"/>
              <a:gd name="T21" fmla="*/ 153 h 252"/>
              <a:gd name="T22" fmla="*/ 34 w 252"/>
              <a:gd name="T23" fmla="*/ 166 h 252"/>
              <a:gd name="T24" fmla="*/ 109 w 252"/>
              <a:gd name="T25" fmla="*/ 191 h 252"/>
              <a:gd name="T26" fmla="*/ 205 w 252"/>
              <a:gd name="T27" fmla="*/ 179 h 252"/>
              <a:gd name="T28" fmla="*/ 168 w 252"/>
              <a:gd name="T29" fmla="*/ 186 h 252"/>
              <a:gd name="T30" fmla="*/ 130 w 252"/>
              <a:gd name="T31" fmla="*/ 172 h 252"/>
              <a:gd name="T32" fmla="*/ 107 w 252"/>
              <a:gd name="T33" fmla="*/ 183 h 252"/>
              <a:gd name="T34" fmla="*/ 106 w 252"/>
              <a:gd name="T35" fmla="*/ 173 h 252"/>
              <a:gd name="T36" fmla="*/ 131 w 252"/>
              <a:gd name="T37" fmla="*/ 163 h 252"/>
              <a:gd name="T38" fmla="*/ 205 w 252"/>
              <a:gd name="T39" fmla="*/ 154 h 252"/>
              <a:gd name="T40" fmla="*/ 137 w 252"/>
              <a:gd name="T41" fmla="*/ 161 h 252"/>
              <a:gd name="T42" fmla="*/ 130 w 252"/>
              <a:gd name="T43" fmla="*/ 154 h 252"/>
              <a:gd name="T44" fmla="*/ 68 w 252"/>
              <a:gd name="T45" fmla="*/ 152 h 252"/>
              <a:gd name="T46" fmla="*/ 58 w 252"/>
              <a:gd name="T47" fmla="*/ 139 h 252"/>
              <a:gd name="T48" fmla="*/ 110 w 252"/>
              <a:gd name="T49" fmla="*/ 156 h 252"/>
              <a:gd name="T50" fmla="*/ 204 w 252"/>
              <a:gd name="T51" fmla="*/ 146 h 252"/>
              <a:gd name="T52" fmla="*/ 217 w 252"/>
              <a:gd name="T53" fmla="*/ 133 h 252"/>
              <a:gd name="T54" fmla="*/ 220 w 252"/>
              <a:gd name="T55" fmla="*/ 119 h 252"/>
              <a:gd name="T56" fmla="*/ 203 w 252"/>
              <a:gd name="T57" fmla="*/ 95 h 252"/>
              <a:gd name="T58" fmla="*/ 168 w 252"/>
              <a:gd name="T59" fmla="*/ 114 h 252"/>
              <a:gd name="T60" fmla="*/ 130 w 252"/>
              <a:gd name="T61" fmla="*/ 100 h 252"/>
              <a:gd name="T62" fmla="*/ 168 w 252"/>
              <a:gd name="T63" fmla="*/ 121 h 252"/>
              <a:gd name="T64" fmla="*/ 205 w 252"/>
              <a:gd name="T65" fmla="*/ 120 h 252"/>
              <a:gd name="T66" fmla="*/ 201 w 252"/>
              <a:gd name="T67" fmla="*/ 124 h 252"/>
              <a:gd name="T68" fmla="*/ 139 w 252"/>
              <a:gd name="T69" fmla="*/ 127 h 252"/>
              <a:gd name="T70" fmla="*/ 133 w 252"/>
              <a:gd name="T71" fmla="*/ 113 h 252"/>
              <a:gd name="T72" fmla="*/ 84 w 252"/>
              <a:gd name="T73" fmla="*/ 128 h 252"/>
              <a:gd name="T74" fmla="*/ 116 w 252"/>
              <a:gd name="T75" fmla="*/ 125 h 252"/>
              <a:gd name="T76" fmla="*/ 205 w 252"/>
              <a:gd name="T77" fmla="*/ 137 h 252"/>
              <a:gd name="T78" fmla="*/ 204 w 252"/>
              <a:gd name="T79" fmla="*/ 139 h 252"/>
              <a:gd name="T80" fmla="*/ 202 w 252"/>
              <a:gd name="T81" fmla="*/ 141 h 252"/>
              <a:gd name="T82" fmla="*/ 168 w 252"/>
              <a:gd name="T83" fmla="*/ 150 h 252"/>
              <a:gd name="T84" fmla="*/ 136 w 252"/>
              <a:gd name="T85" fmla="*/ 143 h 252"/>
              <a:gd name="T86" fmla="*/ 131 w 252"/>
              <a:gd name="T87" fmla="*/ 138 h 252"/>
              <a:gd name="T88" fmla="*/ 168 w 252"/>
              <a:gd name="T89" fmla="*/ 139 h 252"/>
              <a:gd name="T90" fmla="*/ 205 w 252"/>
              <a:gd name="T91" fmla="*/ 120 h 252"/>
              <a:gd name="T92" fmla="*/ 205 w 252"/>
              <a:gd name="T93" fmla="*/ 120 h 252"/>
              <a:gd name="T94" fmla="*/ 199 w 252"/>
              <a:gd name="T95" fmla="*/ 78 h 252"/>
              <a:gd name="T96" fmla="*/ 130 w 252"/>
              <a:gd name="T97" fmla="*/ 7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2" h="252">
                <a:moveTo>
                  <a:pt x="126" y="10"/>
                </a:moveTo>
                <a:cubicBezTo>
                  <a:pt x="190" y="10"/>
                  <a:pt x="242" y="62"/>
                  <a:pt x="242" y="126"/>
                </a:cubicBezTo>
                <a:cubicBezTo>
                  <a:pt x="242" y="190"/>
                  <a:pt x="190" y="242"/>
                  <a:pt x="126" y="242"/>
                </a:cubicBezTo>
                <a:cubicBezTo>
                  <a:pt x="62" y="242"/>
                  <a:pt x="10" y="190"/>
                  <a:pt x="10" y="126"/>
                </a:cubicBezTo>
                <a:cubicBezTo>
                  <a:pt x="10" y="62"/>
                  <a:pt x="62" y="10"/>
                  <a:pt x="126" y="10"/>
                </a:cubicBezTo>
                <a:moveTo>
                  <a:pt x="126" y="0"/>
                </a:moveTo>
                <a:cubicBezTo>
                  <a:pt x="56" y="0"/>
                  <a:pt x="0" y="56"/>
                  <a:pt x="0" y="126"/>
                </a:cubicBezTo>
                <a:cubicBezTo>
                  <a:pt x="0" y="196"/>
                  <a:pt x="56" y="252"/>
                  <a:pt x="126" y="252"/>
                </a:cubicBezTo>
                <a:cubicBezTo>
                  <a:pt x="196" y="252"/>
                  <a:pt x="252" y="196"/>
                  <a:pt x="252" y="126"/>
                </a:cubicBezTo>
                <a:cubicBezTo>
                  <a:pt x="252" y="56"/>
                  <a:pt x="196" y="0"/>
                  <a:pt x="126" y="0"/>
                </a:cubicBezTo>
                <a:moveTo>
                  <a:pt x="220" y="119"/>
                </a:moveTo>
                <a:cubicBezTo>
                  <a:pt x="220" y="117"/>
                  <a:pt x="219" y="116"/>
                  <a:pt x="217" y="116"/>
                </a:cubicBezTo>
                <a:cubicBezTo>
                  <a:pt x="205" y="111"/>
                  <a:pt x="205" y="111"/>
                  <a:pt x="205" y="111"/>
                </a:cubicBezTo>
                <a:cubicBezTo>
                  <a:pt x="218" y="105"/>
                  <a:pt x="218" y="105"/>
                  <a:pt x="218" y="105"/>
                </a:cubicBezTo>
                <a:cubicBezTo>
                  <a:pt x="220" y="105"/>
                  <a:pt x="220" y="103"/>
                  <a:pt x="220" y="102"/>
                </a:cubicBezTo>
                <a:cubicBezTo>
                  <a:pt x="220" y="100"/>
                  <a:pt x="219" y="99"/>
                  <a:pt x="218" y="98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5" y="92"/>
                  <a:pt x="205" y="91"/>
                  <a:pt x="205" y="89"/>
                </a:cubicBezTo>
                <a:cubicBezTo>
                  <a:pt x="205" y="82"/>
                  <a:pt x="205" y="82"/>
                  <a:pt x="205" y="82"/>
                </a:cubicBezTo>
                <a:cubicBezTo>
                  <a:pt x="205" y="85"/>
                  <a:pt x="203" y="88"/>
                  <a:pt x="199" y="90"/>
                </a:cubicBezTo>
                <a:cubicBezTo>
                  <a:pt x="192" y="94"/>
                  <a:pt x="181" y="96"/>
                  <a:pt x="168" y="96"/>
                </a:cubicBezTo>
                <a:cubicBezTo>
                  <a:pt x="156" y="96"/>
                  <a:pt x="146" y="94"/>
                  <a:pt x="139" y="91"/>
                </a:cubicBezTo>
                <a:cubicBezTo>
                  <a:pt x="138" y="91"/>
                  <a:pt x="137" y="90"/>
                  <a:pt x="137" y="90"/>
                </a:cubicBezTo>
                <a:cubicBezTo>
                  <a:pt x="133" y="88"/>
                  <a:pt x="130" y="85"/>
                  <a:pt x="130" y="82"/>
                </a:cubicBezTo>
                <a:cubicBezTo>
                  <a:pt x="130" y="81"/>
                  <a:pt x="131" y="80"/>
                  <a:pt x="131" y="79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3" y="124"/>
                  <a:pt x="33" y="126"/>
                  <a:pt x="33" y="127"/>
                </a:cubicBezTo>
                <a:cubicBezTo>
                  <a:pt x="33" y="129"/>
                  <a:pt x="34" y="130"/>
                  <a:pt x="35" y="131"/>
                </a:cubicBezTo>
                <a:cubicBezTo>
                  <a:pt x="47" y="135"/>
                  <a:pt x="47" y="135"/>
                  <a:pt x="47" y="135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3" y="142"/>
                  <a:pt x="32" y="143"/>
                  <a:pt x="32" y="145"/>
                </a:cubicBezTo>
                <a:cubicBezTo>
                  <a:pt x="32" y="147"/>
                  <a:pt x="33" y="148"/>
                  <a:pt x="35" y="148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2" y="159"/>
                  <a:pt x="32" y="161"/>
                  <a:pt x="32" y="162"/>
                </a:cubicBezTo>
                <a:cubicBezTo>
                  <a:pt x="32" y="164"/>
                  <a:pt x="33" y="165"/>
                  <a:pt x="34" y="166"/>
                </a:cubicBezTo>
                <a:cubicBezTo>
                  <a:pt x="106" y="191"/>
                  <a:pt x="106" y="191"/>
                  <a:pt x="106" y="191"/>
                </a:cubicBezTo>
                <a:cubicBezTo>
                  <a:pt x="106" y="191"/>
                  <a:pt x="107" y="191"/>
                  <a:pt x="107" y="191"/>
                </a:cubicBezTo>
                <a:cubicBezTo>
                  <a:pt x="108" y="191"/>
                  <a:pt x="108" y="191"/>
                  <a:pt x="109" y="191"/>
                </a:cubicBezTo>
                <a:cubicBezTo>
                  <a:pt x="131" y="181"/>
                  <a:pt x="131" y="181"/>
                  <a:pt x="131" y="181"/>
                </a:cubicBezTo>
                <a:cubicBezTo>
                  <a:pt x="133" y="188"/>
                  <a:pt x="149" y="193"/>
                  <a:pt x="168" y="193"/>
                </a:cubicBezTo>
                <a:cubicBezTo>
                  <a:pt x="188" y="193"/>
                  <a:pt x="205" y="187"/>
                  <a:pt x="205" y="179"/>
                </a:cubicBezTo>
                <a:cubicBezTo>
                  <a:pt x="205" y="171"/>
                  <a:pt x="205" y="171"/>
                  <a:pt x="205" y="171"/>
                </a:cubicBezTo>
                <a:cubicBezTo>
                  <a:pt x="205" y="174"/>
                  <a:pt x="203" y="177"/>
                  <a:pt x="199" y="179"/>
                </a:cubicBezTo>
                <a:cubicBezTo>
                  <a:pt x="192" y="183"/>
                  <a:pt x="181" y="186"/>
                  <a:pt x="168" y="186"/>
                </a:cubicBezTo>
                <a:cubicBezTo>
                  <a:pt x="155" y="186"/>
                  <a:pt x="143" y="183"/>
                  <a:pt x="137" y="179"/>
                </a:cubicBezTo>
                <a:cubicBezTo>
                  <a:pt x="136" y="179"/>
                  <a:pt x="136" y="179"/>
                  <a:pt x="135" y="178"/>
                </a:cubicBezTo>
                <a:cubicBezTo>
                  <a:pt x="132" y="176"/>
                  <a:pt x="131" y="174"/>
                  <a:pt x="130" y="172"/>
                </a:cubicBezTo>
                <a:cubicBezTo>
                  <a:pt x="130" y="172"/>
                  <a:pt x="130" y="172"/>
                  <a:pt x="130" y="171"/>
                </a:cubicBezTo>
                <a:cubicBezTo>
                  <a:pt x="130" y="172"/>
                  <a:pt x="130" y="172"/>
                  <a:pt x="130" y="172"/>
                </a:cubicBezTo>
                <a:cubicBezTo>
                  <a:pt x="107" y="183"/>
                  <a:pt x="107" y="183"/>
                  <a:pt x="107" y="183"/>
                </a:cubicBezTo>
                <a:cubicBezTo>
                  <a:pt x="46" y="162"/>
                  <a:pt x="46" y="162"/>
                  <a:pt x="46" y="162"/>
                </a:cubicBezTo>
                <a:cubicBezTo>
                  <a:pt x="58" y="156"/>
                  <a:pt x="58" y="156"/>
                  <a:pt x="58" y="156"/>
                </a:cubicBezTo>
                <a:cubicBezTo>
                  <a:pt x="106" y="173"/>
                  <a:pt x="106" y="173"/>
                  <a:pt x="106" y="173"/>
                </a:cubicBezTo>
                <a:cubicBezTo>
                  <a:pt x="107" y="173"/>
                  <a:pt x="107" y="173"/>
                  <a:pt x="108" y="173"/>
                </a:cubicBezTo>
                <a:cubicBezTo>
                  <a:pt x="108" y="173"/>
                  <a:pt x="109" y="173"/>
                  <a:pt x="109" y="173"/>
                </a:cubicBezTo>
                <a:cubicBezTo>
                  <a:pt x="131" y="163"/>
                  <a:pt x="131" y="163"/>
                  <a:pt x="131" y="163"/>
                </a:cubicBezTo>
                <a:cubicBezTo>
                  <a:pt x="134" y="170"/>
                  <a:pt x="149" y="175"/>
                  <a:pt x="168" y="175"/>
                </a:cubicBezTo>
                <a:cubicBezTo>
                  <a:pt x="188" y="175"/>
                  <a:pt x="205" y="169"/>
                  <a:pt x="205" y="161"/>
                </a:cubicBezTo>
                <a:cubicBezTo>
                  <a:pt x="205" y="154"/>
                  <a:pt x="205" y="154"/>
                  <a:pt x="205" y="154"/>
                </a:cubicBezTo>
                <a:cubicBezTo>
                  <a:pt x="205" y="156"/>
                  <a:pt x="203" y="159"/>
                  <a:pt x="199" y="161"/>
                </a:cubicBezTo>
                <a:cubicBezTo>
                  <a:pt x="192" y="165"/>
                  <a:pt x="181" y="168"/>
                  <a:pt x="168" y="168"/>
                </a:cubicBezTo>
                <a:cubicBezTo>
                  <a:pt x="155" y="168"/>
                  <a:pt x="143" y="165"/>
                  <a:pt x="137" y="161"/>
                </a:cubicBezTo>
                <a:cubicBezTo>
                  <a:pt x="136" y="161"/>
                  <a:pt x="136" y="161"/>
                  <a:pt x="136" y="161"/>
                </a:cubicBezTo>
                <a:cubicBezTo>
                  <a:pt x="133" y="159"/>
                  <a:pt x="131" y="157"/>
                  <a:pt x="131" y="155"/>
                </a:cubicBezTo>
                <a:cubicBezTo>
                  <a:pt x="131" y="154"/>
                  <a:pt x="130" y="154"/>
                  <a:pt x="130" y="154"/>
                </a:cubicBezTo>
                <a:cubicBezTo>
                  <a:pt x="130" y="155"/>
                  <a:pt x="130" y="155"/>
                  <a:pt x="130" y="155"/>
                </a:cubicBezTo>
                <a:cubicBezTo>
                  <a:pt x="108" y="165"/>
                  <a:pt x="108" y="165"/>
                  <a:pt x="108" y="165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46" y="144"/>
                  <a:pt x="46" y="144"/>
                  <a:pt x="46" y="144"/>
                </a:cubicBezTo>
                <a:cubicBezTo>
                  <a:pt x="58" y="139"/>
                  <a:pt x="58" y="139"/>
                  <a:pt x="58" y="139"/>
                </a:cubicBezTo>
                <a:cubicBezTo>
                  <a:pt x="107" y="156"/>
                  <a:pt x="107" y="156"/>
                  <a:pt x="107" y="156"/>
                </a:cubicBezTo>
                <a:cubicBezTo>
                  <a:pt x="107" y="156"/>
                  <a:pt x="108" y="156"/>
                  <a:pt x="108" y="156"/>
                </a:cubicBezTo>
                <a:cubicBezTo>
                  <a:pt x="109" y="156"/>
                  <a:pt x="109" y="156"/>
                  <a:pt x="110" y="156"/>
                </a:cubicBezTo>
                <a:cubicBezTo>
                  <a:pt x="131" y="146"/>
                  <a:pt x="131" y="146"/>
                  <a:pt x="131" y="146"/>
                </a:cubicBezTo>
                <a:cubicBezTo>
                  <a:pt x="134" y="152"/>
                  <a:pt x="150" y="157"/>
                  <a:pt x="168" y="157"/>
                </a:cubicBezTo>
                <a:cubicBezTo>
                  <a:pt x="185" y="157"/>
                  <a:pt x="200" y="153"/>
                  <a:pt x="204" y="146"/>
                </a:cubicBezTo>
                <a:cubicBezTo>
                  <a:pt x="217" y="140"/>
                  <a:pt x="217" y="140"/>
                  <a:pt x="217" y="140"/>
                </a:cubicBezTo>
                <a:cubicBezTo>
                  <a:pt x="219" y="140"/>
                  <a:pt x="219" y="138"/>
                  <a:pt x="219" y="137"/>
                </a:cubicBezTo>
                <a:cubicBezTo>
                  <a:pt x="219" y="135"/>
                  <a:pt x="218" y="134"/>
                  <a:pt x="217" y="133"/>
                </a:cubicBezTo>
                <a:cubicBezTo>
                  <a:pt x="205" y="129"/>
                  <a:pt x="205" y="129"/>
                  <a:pt x="205" y="129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9" y="122"/>
                  <a:pt x="220" y="121"/>
                  <a:pt x="220" y="119"/>
                </a:cubicBezTo>
                <a:moveTo>
                  <a:pt x="133" y="95"/>
                </a:moveTo>
                <a:cubicBezTo>
                  <a:pt x="139" y="100"/>
                  <a:pt x="152" y="104"/>
                  <a:pt x="168" y="104"/>
                </a:cubicBezTo>
                <a:cubicBezTo>
                  <a:pt x="184" y="104"/>
                  <a:pt x="197" y="100"/>
                  <a:pt x="203" y="95"/>
                </a:cubicBezTo>
                <a:cubicBezTo>
                  <a:pt x="204" y="96"/>
                  <a:pt x="205" y="98"/>
                  <a:pt x="205" y="100"/>
                </a:cubicBezTo>
                <a:cubicBezTo>
                  <a:pt x="205" y="103"/>
                  <a:pt x="203" y="105"/>
                  <a:pt x="199" y="108"/>
                </a:cubicBezTo>
                <a:cubicBezTo>
                  <a:pt x="192" y="111"/>
                  <a:pt x="181" y="114"/>
                  <a:pt x="168" y="114"/>
                </a:cubicBezTo>
                <a:cubicBezTo>
                  <a:pt x="156" y="114"/>
                  <a:pt x="146" y="112"/>
                  <a:pt x="139" y="109"/>
                </a:cubicBezTo>
                <a:cubicBezTo>
                  <a:pt x="138" y="108"/>
                  <a:pt x="137" y="108"/>
                  <a:pt x="137" y="108"/>
                </a:cubicBezTo>
                <a:cubicBezTo>
                  <a:pt x="133" y="105"/>
                  <a:pt x="130" y="103"/>
                  <a:pt x="130" y="100"/>
                </a:cubicBezTo>
                <a:cubicBezTo>
                  <a:pt x="130" y="98"/>
                  <a:pt x="131" y="96"/>
                  <a:pt x="133" y="95"/>
                </a:cubicBezTo>
                <a:moveTo>
                  <a:pt x="133" y="113"/>
                </a:moveTo>
                <a:cubicBezTo>
                  <a:pt x="139" y="118"/>
                  <a:pt x="152" y="121"/>
                  <a:pt x="168" y="121"/>
                </a:cubicBezTo>
                <a:cubicBezTo>
                  <a:pt x="184" y="121"/>
                  <a:pt x="197" y="118"/>
                  <a:pt x="203" y="113"/>
                </a:cubicBezTo>
                <a:cubicBezTo>
                  <a:pt x="204" y="114"/>
                  <a:pt x="205" y="116"/>
                  <a:pt x="205" y="118"/>
                </a:cubicBezTo>
                <a:cubicBezTo>
                  <a:pt x="205" y="119"/>
                  <a:pt x="205" y="119"/>
                  <a:pt x="205" y="120"/>
                </a:cubicBezTo>
                <a:cubicBezTo>
                  <a:pt x="204" y="121"/>
                  <a:pt x="204" y="122"/>
                  <a:pt x="203" y="122"/>
                </a:cubicBezTo>
                <a:cubicBezTo>
                  <a:pt x="203" y="123"/>
                  <a:pt x="202" y="123"/>
                  <a:pt x="202" y="123"/>
                </a:cubicBezTo>
                <a:cubicBezTo>
                  <a:pt x="202" y="124"/>
                  <a:pt x="202" y="124"/>
                  <a:pt x="201" y="124"/>
                </a:cubicBezTo>
                <a:cubicBezTo>
                  <a:pt x="201" y="125"/>
                  <a:pt x="200" y="125"/>
                  <a:pt x="199" y="126"/>
                </a:cubicBezTo>
                <a:cubicBezTo>
                  <a:pt x="192" y="129"/>
                  <a:pt x="181" y="132"/>
                  <a:pt x="168" y="132"/>
                </a:cubicBezTo>
                <a:cubicBezTo>
                  <a:pt x="156" y="132"/>
                  <a:pt x="146" y="130"/>
                  <a:pt x="139" y="127"/>
                </a:cubicBezTo>
                <a:cubicBezTo>
                  <a:pt x="138" y="126"/>
                  <a:pt x="137" y="126"/>
                  <a:pt x="137" y="126"/>
                </a:cubicBezTo>
                <a:cubicBezTo>
                  <a:pt x="133" y="123"/>
                  <a:pt x="130" y="121"/>
                  <a:pt x="130" y="118"/>
                </a:cubicBezTo>
                <a:cubicBezTo>
                  <a:pt x="130" y="116"/>
                  <a:pt x="131" y="114"/>
                  <a:pt x="133" y="113"/>
                </a:cubicBezTo>
                <a:moveTo>
                  <a:pt x="113" y="128"/>
                </a:moveTo>
                <a:cubicBezTo>
                  <a:pt x="110" y="130"/>
                  <a:pt x="105" y="131"/>
                  <a:pt x="99" y="131"/>
                </a:cubicBezTo>
                <a:cubicBezTo>
                  <a:pt x="93" y="131"/>
                  <a:pt x="87" y="130"/>
                  <a:pt x="84" y="128"/>
                </a:cubicBezTo>
                <a:cubicBezTo>
                  <a:pt x="83" y="127"/>
                  <a:pt x="81" y="126"/>
                  <a:pt x="81" y="125"/>
                </a:cubicBezTo>
                <a:cubicBezTo>
                  <a:pt x="81" y="121"/>
                  <a:pt x="89" y="118"/>
                  <a:pt x="99" y="118"/>
                </a:cubicBezTo>
                <a:cubicBezTo>
                  <a:pt x="108" y="118"/>
                  <a:pt x="116" y="121"/>
                  <a:pt x="116" y="125"/>
                </a:cubicBezTo>
                <a:cubicBezTo>
                  <a:pt x="116" y="126"/>
                  <a:pt x="115" y="127"/>
                  <a:pt x="113" y="128"/>
                </a:cubicBezTo>
                <a:moveTo>
                  <a:pt x="205" y="136"/>
                </a:moveTo>
                <a:cubicBezTo>
                  <a:pt x="205" y="136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8"/>
                  <a:pt x="205" y="138"/>
                  <a:pt x="204" y="139"/>
                </a:cubicBezTo>
                <a:cubicBezTo>
                  <a:pt x="204" y="139"/>
                  <a:pt x="204" y="139"/>
                  <a:pt x="204" y="139"/>
                </a:cubicBezTo>
                <a:cubicBezTo>
                  <a:pt x="204" y="140"/>
                  <a:pt x="203" y="140"/>
                  <a:pt x="203" y="140"/>
                </a:cubicBezTo>
                <a:cubicBezTo>
                  <a:pt x="203" y="141"/>
                  <a:pt x="203" y="141"/>
                  <a:pt x="202" y="141"/>
                </a:cubicBezTo>
                <a:cubicBezTo>
                  <a:pt x="202" y="141"/>
                  <a:pt x="202" y="142"/>
                  <a:pt x="201" y="142"/>
                </a:cubicBezTo>
                <a:cubicBezTo>
                  <a:pt x="201" y="142"/>
                  <a:pt x="200" y="143"/>
                  <a:pt x="199" y="143"/>
                </a:cubicBezTo>
                <a:cubicBezTo>
                  <a:pt x="192" y="147"/>
                  <a:pt x="181" y="150"/>
                  <a:pt x="168" y="150"/>
                </a:cubicBezTo>
                <a:cubicBezTo>
                  <a:pt x="155" y="150"/>
                  <a:pt x="143" y="147"/>
                  <a:pt x="137" y="143"/>
                </a:cubicBezTo>
                <a:cubicBezTo>
                  <a:pt x="136" y="143"/>
                  <a:pt x="136" y="143"/>
                  <a:pt x="136" y="143"/>
                </a:cubicBezTo>
                <a:cubicBezTo>
                  <a:pt x="136" y="143"/>
                  <a:pt x="136" y="143"/>
                  <a:pt x="136" y="143"/>
                </a:cubicBezTo>
                <a:cubicBezTo>
                  <a:pt x="134" y="142"/>
                  <a:pt x="133" y="141"/>
                  <a:pt x="132" y="140"/>
                </a:cubicBezTo>
                <a:cubicBezTo>
                  <a:pt x="132" y="140"/>
                  <a:pt x="132" y="139"/>
                  <a:pt x="132" y="139"/>
                </a:cubicBezTo>
                <a:cubicBezTo>
                  <a:pt x="131" y="139"/>
                  <a:pt x="131" y="138"/>
                  <a:pt x="131" y="138"/>
                </a:cubicBezTo>
                <a:cubicBezTo>
                  <a:pt x="131" y="137"/>
                  <a:pt x="130" y="136"/>
                  <a:pt x="130" y="136"/>
                </a:cubicBezTo>
                <a:cubicBezTo>
                  <a:pt x="130" y="134"/>
                  <a:pt x="131" y="132"/>
                  <a:pt x="133" y="130"/>
                </a:cubicBezTo>
                <a:cubicBezTo>
                  <a:pt x="139" y="136"/>
                  <a:pt x="152" y="139"/>
                  <a:pt x="168" y="139"/>
                </a:cubicBezTo>
                <a:cubicBezTo>
                  <a:pt x="184" y="139"/>
                  <a:pt x="197" y="136"/>
                  <a:pt x="203" y="130"/>
                </a:cubicBezTo>
                <a:cubicBezTo>
                  <a:pt x="204" y="132"/>
                  <a:pt x="205" y="134"/>
                  <a:pt x="205" y="136"/>
                </a:cubicBezTo>
                <a:moveTo>
                  <a:pt x="205" y="120"/>
                </a:moveTo>
                <a:cubicBezTo>
                  <a:pt x="205" y="120"/>
                  <a:pt x="205" y="120"/>
                  <a:pt x="205" y="120"/>
                </a:cubicBezTo>
                <a:cubicBezTo>
                  <a:pt x="206" y="120"/>
                  <a:pt x="206" y="120"/>
                  <a:pt x="206" y="120"/>
                </a:cubicBezTo>
                <a:lnTo>
                  <a:pt x="205" y="120"/>
                </a:lnTo>
                <a:close/>
                <a:moveTo>
                  <a:pt x="137" y="78"/>
                </a:moveTo>
                <a:cubicBezTo>
                  <a:pt x="143" y="82"/>
                  <a:pt x="155" y="85"/>
                  <a:pt x="168" y="85"/>
                </a:cubicBezTo>
                <a:cubicBezTo>
                  <a:pt x="181" y="85"/>
                  <a:pt x="192" y="82"/>
                  <a:pt x="199" y="78"/>
                </a:cubicBezTo>
                <a:cubicBezTo>
                  <a:pt x="203" y="76"/>
                  <a:pt x="205" y="73"/>
                  <a:pt x="205" y="70"/>
                </a:cubicBezTo>
                <a:cubicBezTo>
                  <a:pt x="205" y="63"/>
                  <a:pt x="188" y="56"/>
                  <a:pt x="168" y="56"/>
                </a:cubicBezTo>
                <a:cubicBezTo>
                  <a:pt x="147" y="56"/>
                  <a:pt x="130" y="63"/>
                  <a:pt x="130" y="70"/>
                </a:cubicBezTo>
                <a:cubicBezTo>
                  <a:pt x="130" y="73"/>
                  <a:pt x="133" y="76"/>
                  <a:pt x="137" y="78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2" name="Прямоугольник 144">
            <a:extLst>
              <a:ext uri="{FF2B5EF4-FFF2-40B4-BE49-F238E27FC236}">
                <a16:creationId xmlns:a16="http://schemas.microsoft.com/office/drawing/2014/main" id="{6590BFD3-7E19-4810-8627-FB0FDF2609A1}"/>
              </a:ext>
            </a:extLst>
          </p:cNvPr>
          <p:cNvSpPr/>
          <p:nvPr/>
        </p:nvSpPr>
        <p:spPr>
          <a:xfrm>
            <a:off x="6435263" y="3584168"/>
            <a:ext cx="804835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70000"/>
              </a:lnSpc>
            </a:pPr>
            <a:r>
              <a:rPr lang="uk-UA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гранти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5" name="Google Shape;21;p17">
            <a:extLst>
              <a:ext uri="{FF2B5EF4-FFF2-40B4-BE49-F238E27FC236}">
                <a16:creationId xmlns:a16="http://schemas.microsoft.com/office/drawing/2014/main" id="{374E987E-C3C6-4C58-A426-C021DF29577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69715" y="91185"/>
            <a:ext cx="144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C8D0A364-B1E0-4BB8-AF41-30854769A0E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7" y="576795"/>
            <a:ext cx="1115266" cy="71449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E878F7BF-7EEF-495A-B438-0D8C46C25F8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38" y="952741"/>
            <a:ext cx="1365302" cy="277144"/>
          </a:xfrm>
          <a:prstGeom prst="rect">
            <a:avLst/>
          </a:prstGeom>
        </p:spPr>
      </p:pic>
      <p:cxnSp>
        <p:nvCxnSpPr>
          <p:cNvPr id="3" name="Соединитель: изогнутый 2">
            <a:extLst>
              <a:ext uri="{FF2B5EF4-FFF2-40B4-BE49-F238E27FC236}">
                <a16:creationId xmlns:a16="http://schemas.microsoft.com/office/drawing/2014/main" id="{4C92F9D3-BC9E-449A-96F4-0014BCD30EB0}"/>
              </a:ext>
            </a:extLst>
          </p:cNvPr>
          <p:cNvCxnSpPr>
            <a:cxnSpLocks/>
            <a:stCxn id="51" idx="3"/>
            <a:endCxn id="37" idx="4"/>
          </p:cNvCxnSpPr>
          <p:nvPr/>
        </p:nvCxnSpPr>
        <p:spPr>
          <a:xfrm flipV="1">
            <a:off x="4840061" y="2067821"/>
            <a:ext cx="1890105" cy="1856987"/>
          </a:xfrm>
          <a:prstGeom prst="curvedConnector2">
            <a:avLst/>
          </a:prstGeom>
          <a:ln w="22225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: изогнутый 30">
            <a:extLst>
              <a:ext uri="{FF2B5EF4-FFF2-40B4-BE49-F238E27FC236}">
                <a16:creationId xmlns:a16="http://schemas.microsoft.com/office/drawing/2014/main" id="{88CEC383-493B-4CF3-BBD2-063D01A0B776}"/>
              </a:ext>
            </a:extLst>
          </p:cNvPr>
          <p:cNvCxnSpPr>
            <a:cxnSpLocks/>
            <a:stCxn id="51" idx="3"/>
            <a:endCxn id="8" idx="4"/>
          </p:cNvCxnSpPr>
          <p:nvPr/>
        </p:nvCxnSpPr>
        <p:spPr>
          <a:xfrm flipV="1">
            <a:off x="4840061" y="1787918"/>
            <a:ext cx="3961196" cy="2136890"/>
          </a:xfrm>
          <a:prstGeom prst="curvedConnector2">
            <a:avLst/>
          </a:prstGeom>
          <a:ln w="22225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7D83AC8A-1D16-49D8-A4E8-BFBBAAEAA059}"/>
              </a:ext>
            </a:extLst>
          </p:cNvPr>
          <p:cNvSpPr/>
          <p:nvPr/>
        </p:nvSpPr>
        <p:spPr>
          <a:xfrm>
            <a:off x="8693257" y="1571918"/>
            <a:ext cx="216000" cy="216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1E017BD0-919A-4D48-9073-B13B51B7A160}"/>
              </a:ext>
            </a:extLst>
          </p:cNvPr>
          <p:cNvSpPr/>
          <p:nvPr/>
        </p:nvSpPr>
        <p:spPr>
          <a:xfrm>
            <a:off x="6622166" y="1851821"/>
            <a:ext cx="216000" cy="216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Соединитель: изогнутый 41">
            <a:extLst>
              <a:ext uri="{FF2B5EF4-FFF2-40B4-BE49-F238E27FC236}">
                <a16:creationId xmlns:a16="http://schemas.microsoft.com/office/drawing/2014/main" id="{BCA3BC9B-9381-426A-A5BF-41173E7EB4B4}"/>
              </a:ext>
            </a:extLst>
          </p:cNvPr>
          <p:cNvCxnSpPr>
            <a:cxnSpLocks/>
            <a:stCxn id="51" idx="3"/>
            <a:endCxn id="43" idx="3"/>
          </p:cNvCxnSpPr>
          <p:nvPr/>
        </p:nvCxnSpPr>
        <p:spPr>
          <a:xfrm flipV="1">
            <a:off x="4840061" y="3479029"/>
            <a:ext cx="4757424" cy="445779"/>
          </a:xfrm>
          <a:prstGeom prst="curvedConnector2">
            <a:avLst/>
          </a:prstGeom>
          <a:ln w="22225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>
            <a:extLst>
              <a:ext uri="{FF2B5EF4-FFF2-40B4-BE49-F238E27FC236}">
                <a16:creationId xmlns:a16="http://schemas.microsoft.com/office/drawing/2014/main" id="{59C718B0-FBE6-478C-8B77-A2BAD4548A09}"/>
              </a:ext>
            </a:extLst>
          </p:cNvPr>
          <p:cNvSpPr/>
          <p:nvPr/>
        </p:nvSpPr>
        <p:spPr>
          <a:xfrm>
            <a:off x="9565853" y="3294661"/>
            <a:ext cx="216000" cy="216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7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 mod="1">
    <p:ext uri="{6950BFC3-D8DA-4A85-94F7-54DA5524770B}">
      <p188:commentRel xmlns:p188="http://schemas.microsoft.com/office/powerpoint/2018/8/main" xmlns="" r:id="rId17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11682393" y="6655538"/>
            <a:ext cx="957413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3</a:t>
            </a:fld>
            <a:endParaRPr/>
          </a:p>
        </p:txBody>
      </p:sp>
      <p:sp>
        <p:nvSpPr>
          <p:cNvPr id="3" name="Google Shape;118;p3">
            <a:extLst>
              <a:ext uri="{FF2B5EF4-FFF2-40B4-BE49-F238E27FC236}">
                <a16:creationId xmlns:a16="http://schemas.microsoft.com/office/drawing/2014/main" id="{07F8FD93-AFF3-4E93-9C7C-1445D30D9D9A}"/>
              </a:ext>
            </a:extLst>
          </p:cNvPr>
          <p:cNvSpPr txBox="1"/>
          <p:nvPr/>
        </p:nvSpPr>
        <p:spPr>
          <a:xfrm>
            <a:off x="149592" y="152845"/>
            <a:ext cx="11160000" cy="329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rgbClr val="1F3864"/>
                </a:solidFill>
                <a:latin typeface="+mn-lt"/>
                <a:ea typeface="Calibri"/>
                <a:cs typeface="Calibri"/>
                <a:sym typeface="Calibri"/>
              </a:rPr>
              <a:t>Механізм доступного фінансування </a:t>
            </a:r>
            <a:r>
              <a:rPr lang="uk-UA" sz="2000" b="1" dirty="0" err="1">
                <a:solidFill>
                  <a:srgbClr val="1F3864"/>
                </a:solidFill>
                <a:latin typeface="+mn-lt"/>
                <a:ea typeface="Calibri"/>
                <a:cs typeface="Calibri"/>
                <a:sym typeface="Calibri"/>
              </a:rPr>
              <a:t>енергостійкості</a:t>
            </a:r>
            <a:r>
              <a:rPr lang="uk-UA" sz="2000" b="1" dirty="0">
                <a:solidFill>
                  <a:srgbClr val="1F3864"/>
                </a:solidFill>
                <a:latin typeface="+mn-lt"/>
                <a:ea typeface="Calibri"/>
                <a:cs typeface="Calibri"/>
                <a:sym typeface="Calibri"/>
              </a:rPr>
              <a:t> мікро та малих підприємств</a:t>
            </a:r>
            <a:endParaRPr lang="ru-RU" sz="2000" b="1" dirty="0">
              <a:solidFill>
                <a:srgbClr val="1F3864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cxnSp>
        <p:nvCxnSpPr>
          <p:cNvPr id="37" name="Прямая со стрелкой 78">
            <a:extLst>
              <a:ext uri="{FF2B5EF4-FFF2-40B4-BE49-F238E27FC236}">
                <a16:creationId xmlns:a16="http://schemas.microsoft.com/office/drawing/2014/main" id="{FDF51E72-84D1-4164-BD52-D925D2E121D8}"/>
              </a:ext>
            </a:extLst>
          </p:cNvPr>
          <p:cNvCxnSpPr>
            <a:cxnSpLocks/>
            <a:stCxn id="117" idx="2"/>
            <a:endCxn id="116" idx="0"/>
          </p:cNvCxnSpPr>
          <p:nvPr/>
        </p:nvCxnSpPr>
        <p:spPr>
          <a:xfrm>
            <a:off x="1212357" y="2614675"/>
            <a:ext cx="1751" cy="1080255"/>
          </a:xfrm>
          <a:prstGeom prst="straightConnector1">
            <a:avLst/>
          </a:prstGeom>
          <a:ln w="22225">
            <a:solidFill>
              <a:srgbClr val="5DC64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144">
            <a:extLst>
              <a:ext uri="{FF2B5EF4-FFF2-40B4-BE49-F238E27FC236}">
                <a16:creationId xmlns:a16="http://schemas.microsoft.com/office/drawing/2014/main" id="{718DF12E-8AD4-449D-A0A8-8A5CF5A45E73}"/>
              </a:ext>
            </a:extLst>
          </p:cNvPr>
          <p:cNvSpPr/>
          <p:nvPr/>
        </p:nvSpPr>
        <p:spPr>
          <a:xfrm>
            <a:off x="1254299" y="2958113"/>
            <a:ext cx="1188000" cy="381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uk-UA" sz="1600" b="1" dirty="0">
                <a:solidFill>
                  <a:srgbClr val="5DC6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Грант 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solidFill>
                  <a:srgbClr val="5DC64B"/>
                </a:solidFill>
              </a:rPr>
              <a:t>€ </a:t>
            </a:r>
            <a:r>
              <a:rPr lang="uk-UA" sz="1600" b="1" dirty="0">
                <a:solidFill>
                  <a:srgbClr val="5DC6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1 650 000</a:t>
            </a:r>
            <a:endParaRPr lang="ru-RU" sz="1600" b="1" dirty="0">
              <a:solidFill>
                <a:srgbClr val="5DC64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Скругленный прямоугольник 142">
            <a:extLst>
              <a:ext uri="{FF2B5EF4-FFF2-40B4-BE49-F238E27FC236}">
                <a16:creationId xmlns:a16="http://schemas.microsoft.com/office/drawing/2014/main" id="{AD7FDDF6-AD8C-4D1A-A148-56DD8738EFEA}"/>
              </a:ext>
            </a:extLst>
          </p:cNvPr>
          <p:cNvSpPr/>
          <p:nvPr/>
        </p:nvSpPr>
        <p:spPr>
          <a:xfrm>
            <a:off x="5483321" y="2613176"/>
            <a:ext cx="1260000" cy="28799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1800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Банки-партнери</a:t>
            </a:r>
            <a:endParaRPr lang="en-US" sz="1800" b="1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42" name="Скругленный прямоугольник 134">
            <a:extLst>
              <a:ext uri="{FF2B5EF4-FFF2-40B4-BE49-F238E27FC236}">
                <a16:creationId xmlns:a16="http://schemas.microsoft.com/office/drawing/2014/main" id="{5DA13ECE-25B2-4007-8FDE-DDBE34A14671}"/>
              </a:ext>
            </a:extLst>
          </p:cNvPr>
          <p:cNvSpPr/>
          <p:nvPr/>
        </p:nvSpPr>
        <p:spPr>
          <a:xfrm>
            <a:off x="3252210" y="2613176"/>
            <a:ext cx="1260000" cy="288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" name="Прямая со стрелкой 85">
            <a:extLst>
              <a:ext uri="{FF2B5EF4-FFF2-40B4-BE49-F238E27FC236}">
                <a16:creationId xmlns:a16="http://schemas.microsoft.com/office/drawing/2014/main" id="{117793BF-F902-4F0E-85BA-7A2B02A8A7FD}"/>
              </a:ext>
            </a:extLst>
          </p:cNvPr>
          <p:cNvCxnSpPr>
            <a:cxnSpLocks/>
            <a:stCxn id="116" idx="3"/>
            <a:endCxn id="42" idx="1"/>
          </p:cNvCxnSpPr>
          <p:nvPr/>
        </p:nvCxnSpPr>
        <p:spPr>
          <a:xfrm flipV="1">
            <a:off x="2294108" y="4053176"/>
            <a:ext cx="958102" cy="0"/>
          </a:xfrm>
          <a:prstGeom prst="straightConnector1">
            <a:avLst/>
          </a:prstGeom>
          <a:ln w="22225">
            <a:solidFill>
              <a:srgbClr val="5DC64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88">
            <a:extLst>
              <a:ext uri="{FF2B5EF4-FFF2-40B4-BE49-F238E27FC236}">
                <a16:creationId xmlns:a16="http://schemas.microsoft.com/office/drawing/2014/main" id="{40A328D1-08E2-45E4-A718-3FA34577FBE5}"/>
              </a:ext>
            </a:extLst>
          </p:cNvPr>
          <p:cNvCxnSpPr>
            <a:cxnSpLocks/>
          </p:cNvCxnSpPr>
          <p:nvPr/>
        </p:nvCxnSpPr>
        <p:spPr>
          <a:xfrm>
            <a:off x="4512215" y="3729908"/>
            <a:ext cx="971111" cy="0"/>
          </a:xfrm>
          <a:prstGeom prst="straightConnector1">
            <a:avLst/>
          </a:prstGeom>
          <a:ln w="22225">
            <a:solidFill>
              <a:srgbClr val="5DC64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па 21">
            <a:extLst>
              <a:ext uri="{FF2B5EF4-FFF2-40B4-BE49-F238E27FC236}">
                <a16:creationId xmlns:a16="http://schemas.microsoft.com/office/drawing/2014/main" id="{44DF3F98-8529-414B-8A6A-F8D807681FFE}"/>
              </a:ext>
            </a:extLst>
          </p:cNvPr>
          <p:cNvGrpSpPr/>
          <p:nvPr/>
        </p:nvGrpSpPr>
        <p:grpSpPr>
          <a:xfrm>
            <a:off x="7741242" y="3228742"/>
            <a:ext cx="1952917" cy="2197457"/>
            <a:chOff x="8277297" y="2402745"/>
            <a:chExt cx="1452022" cy="1901602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BA3A73D3-85A5-4922-8D03-2B1ACCEC5554}"/>
                </a:ext>
              </a:extLst>
            </p:cNvPr>
            <p:cNvSpPr/>
            <p:nvPr/>
          </p:nvSpPr>
          <p:spPr>
            <a:xfrm>
              <a:off x="9301220" y="4124347"/>
              <a:ext cx="180000" cy="1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: фигура 154">
              <a:extLst>
                <a:ext uri="{FF2B5EF4-FFF2-40B4-BE49-F238E27FC236}">
                  <a16:creationId xmlns:a16="http://schemas.microsoft.com/office/drawing/2014/main" id="{29B3807F-7773-4041-91B2-6A4C7C91DF33}"/>
                </a:ext>
              </a:extLst>
            </p:cNvPr>
            <p:cNvSpPr/>
            <p:nvPr/>
          </p:nvSpPr>
          <p:spPr>
            <a:xfrm>
              <a:off x="9009319" y="2913223"/>
              <a:ext cx="720000" cy="929240"/>
            </a:xfrm>
            <a:custGeom>
              <a:avLst/>
              <a:gdLst>
                <a:gd name="connsiteX0" fmla="*/ 380572 w 720000"/>
                <a:gd name="connsiteY0" fmla="*/ 0 h 929240"/>
                <a:gd name="connsiteX1" fmla="*/ 524572 w 720000"/>
                <a:gd name="connsiteY1" fmla="*/ 144000 h 929240"/>
                <a:gd name="connsiteX2" fmla="*/ 513256 w 720000"/>
                <a:gd name="connsiteY2" fmla="*/ 200051 h 929240"/>
                <a:gd name="connsiteX3" fmla="*/ 507061 w 720000"/>
                <a:gd name="connsiteY3" fmla="*/ 209240 h 929240"/>
                <a:gd name="connsiteX4" fmla="*/ 720000 w 720000"/>
                <a:gd name="connsiteY4" fmla="*/ 209240 h 929240"/>
                <a:gd name="connsiteX5" fmla="*/ 720000 w 720000"/>
                <a:gd name="connsiteY5" fmla="*/ 929240 h 929240"/>
                <a:gd name="connsiteX6" fmla="*/ 0 w 720000"/>
                <a:gd name="connsiteY6" fmla="*/ 929240 h 929240"/>
                <a:gd name="connsiteX7" fmla="*/ 0 w 720000"/>
                <a:gd name="connsiteY7" fmla="*/ 209240 h 929240"/>
                <a:gd name="connsiteX8" fmla="*/ 254083 w 720000"/>
                <a:gd name="connsiteY8" fmla="*/ 209240 h 929240"/>
                <a:gd name="connsiteX9" fmla="*/ 247888 w 720000"/>
                <a:gd name="connsiteY9" fmla="*/ 200051 h 929240"/>
                <a:gd name="connsiteX10" fmla="*/ 236572 w 720000"/>
                <a:gd name="connsiteY10" fmla="*/ 144000 h 929240"/>
                <a:gd name="connsiteX11" fmla="*/ 380572 w 720000"/>
                <a:gd name="connsiteY11" fmla="*/ 0 h 92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0000" h="929240">
                  <a:moveTo>
                    <a:pt x="380572" y="0"/>
                  </a:moveTo>
                  <a:cubicBezTo>
                    <a:pt x="460101" y="0"/>
                    <a:pt x="524572" y="64471"/>
                    <a:pt x="524572" y="144000"/>
                  </a:cubicBezTo>
                  <a:cubicBezTo>
                    <a:pt x="524572" y="163882"/>
                    <a:pt x="520543" y="182824"/>
                    <a:pt x="513256" y="200051"/>
                  </a:cubicBezTo>
                  <a:lnTo>
                    <a:pt x="507061" y="209240"/>
                  </a:lnTo>
                  <a:lnTo>
                    <a:pt x="720000" y="209240"/>
                  </a:lnTo>
                  <a:lnTo>
                    <a:pt x="720000" y="929240"/>
                  </a:lnTo>
                  <a:lnTo>
                    <a:pt x="0" y="929240"/>
                  </a:lnTo>
                  <a:lnTo>
                    <a:pt x="0" y="209240"/>
                  </a:lnTo>
                  <a:lnTo>
                    <a:pt x="254083" y="209240"/>
                  </a:lnTo>
                  <a:lnTo>
                    <a:pt x="247888" y="200051"/>
                  </a:lnTo>
                  <a:cubicBezTo>
                    <a:pt x="240601" y="182824"/>
                    <a:pt x="236572" y="163882"/>
                    <a:pt x="236572" y="144000"/>
                  </a:cubicBezTo>
                  <a:cubicBezTo>
                    <a:pt x="236572" y="64471"/>
                    <a:pt x="301043" y="0"/>
                    <a:pt x="380572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1" name="Полилиния: фигура 153">
              <a:extLst>
                <a:ext uri="{FF2B5EF4-FFF2-40B4-BE49-F238E27FC236}">
                  <a16:creationId xmlns:a16="http://schemas.microsoft.com/office/drawing/2014/main" id="{76703363-E53C-4888-959D-CF6C77DCF4E0}"/>
                </a:ext>
              </a:extLst>
            </p:cNvPr>
            <p:cNvSpPr/>
            <p:nvPr/>
          </p:nvSpPr>
          <p:spPr>
            <a:xfrm>
              <a:off x="8277297" y="3121682"/>
              <a:ext cx="937860" cy="720000"/>
            </a:xfrm>
            <a:custGeom>
              <a:avLst/>
              <a:gdLst>
                <a:gd name="connsiteX0" fmla="*/ 0 w 937860"/>
                <a:gd name="connsiteY0" fmla="*/ 0 h 720000"/>
                <a:gd name="connsiteX1" fmla="*/ 720000 w 937860"/>
                <a:gd name="connsiteY1" fmla="*/ 0 h 720000"/>
                <a:gd name="connsiteX2" fmla="*/ 720000 w 937860"/>
                <a:gd name="connsiteY2" fmla="*/ 238694 h 720000"/>
                <a:gd name="connsiteX3" fmla="*/ 737809 w 937860"/>
                <a:gd name="connsiteY3" fmla="*/ 226687 h 720000"/>
                <a:gd name="connsiteX4" fmla="*/ 793860 w 937860"/>
                <a:gd name="connsiteY4" fmla="*/ 215371 h 720000"/>
                <a:gd name="connsiteX5" fmla="*/ 937860 w 937860"/>
                <a:gd name="connsiteY5" fmla="*/ 359371 h 720000"/>
                <a:gd name="connsiteX6" fmla="*/ 793860 w 937860"/>
                <a:gd name="connsiteY6" fmla="*/ 503371 h 720000"/>
                <a:gd name="connsiteX7" fmla="*/ 737809 w 937860"/>
                <a:gd name="connsiteY7" fmla="*/ 492055 h 720000"/>
                <a:gd name="connsiteX8" fmla="*/ 720000 w 937860"/>
                <a:gd name="connsiteY8" fmla="*/ 480048 h 720000"/>
                <a:gd name="connsiteX9" fmla="*/ 720000 w 937860"/>
                <a:gd name="connsiteY9" fmla="*/ 720000 h 720000"/>
                <a:gd name="connsiteX10" fmla="*/ 0 w 937860"/>
                <a:gd name="connsiteY10" fmla="*/ 72000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7860" h="720000">
                  <a:moveTo>
                    <a:pt x="0" y="0"/>
                  </a:moveTo>
                  <a:lnTo>
                    <a:pt x="720000" y="0"/>
                  </a:lnTo>
                  <a:lnTo>
                    <a:pt x="720000" y="238694"/>
                  </a:lnTo>
                  <a:lnTo>
                    <a:pt x="737809" y="226687"/>
                  </a:lnTo>
                  <a:cubicBezTo>
                    <a:pt x="755037" y="219401"/>
                    <a:pt x="773978" y="215371"/>
                    <a:pt x="793860" y="215371"/>
                  </a:cubicBezTo>
                  <a:cubicBezTo>
                    <a:pt x="873389" y="215371"/>
                    <a:pt x="937860" y="279842"/>
                    <a:pt x="937860" y="359371"/>
                  </a:cubicBezTo>
                  <a:cubicBezTo>
                    <a:pt x="937860" y="438900"/>
                    <a:pt x="873389" y="503371"/>
                    <a:pt x="793860" y="503371"/>
                  </a:cubicBezTo>
                  <a:cubicBezTo>
                    <a:pt x="773978" y="503371"/>
                    <a:pt x="755037" y="499342"/>
                    <a:pt x="737809" y="492055"/>
                  </a:cubicBezTo>
                  <a:lnTo>
                    <a:pt x="720000" y="480048"/>
                  </a:lnTo>
                  <a:lnTo>
                    <a:pt x="720000" y="720000"/>
                  </a:lnTo>
                  <a:lnTo>
                    <a:pt x="0" y="720000"/>
                  </a:lnTo>
                  <a:close/>
                </a:path>
              </a:pathLst>
            </a:custGeom>
            <a:solidFill>
              <a:srgbClr val="003D79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2" name="Полилиния: фигура 152">
              <a:extLst>
                <a:ext uri="{FF2B5EF4-FFF2-40B4-BE49-F238E27FC236}">
                  <a16:creationId xmlns:a16="http://schemas.microsoft.com/office/drawing/2014/main" id="{25EF5232-D80F-44D8-B61A-5A2637969BA9}"/>
                </a:ext>
              </a:extLst>
            </p:cNvPr>
            <p:cNvSpPr/>
            <p:nvPr/>
          </p:nvSpPr>
          <p:spPr>
            <a:xfrm>
              <a:off x="8277297" y="2403926"/>
              <a:ext cx="720000" cy="953203"/>
            </a:xfrm>
            <a:custGeom>
              <a:avLst/>
              <a:gdLst>
                <a:gd name="connsiteX0" fmla="*/ 0 w 720000"/>
                <a:gd name="connsiteY0" fmla="*/ 0 h 953203"/>
                <a:gd name="connsiteX1" fmla="*/ 720000 w 720000"/>
                <a:gd name="connsiteY1" fmla="*/ 0 h 953203"/>
                <a:gd name="connsiteX2" fmla="*/ 720000 w 720000"/>
                <a:gd name="connsiteY2" fmla="*/ 720000 h 953203"/>
                <a:gd name="connsiteX3" fmla="*/ 485571 w 720000"/>
                <a:gd name="connsiteY3" fmla="*/ 720000 h 953203"/>
                <a:gd name="connsiteX4" fmla="*/ 507923 w 720000"/>
                <a:gd name="connsiteY4" fmla="*/ 753152 h 953203"/>
                <a:gd name="connsiteX5" fmla="*/ 519239 w 720000"/>
                <a:gd name="connsiteY5" fmla="*/ 809203 h 953203"/>
                <a:gd name="connsiteX6" fmla="*/ 375239 w 720000"/>
                <a:gd name="connsiteY6" fmla="*/ 953203 h 953203"/>
                <a:gd name="connsiteX7" fmla="*/ 231239 w 720000"/>
                <a:gd name="connsiteY7" fmla="*/ 809203 h 953203"/>
                <a:gd name="connsiteX8" fmla="*/ 242555 w 720000"/>
                <a:gd name="connsiteY8" fmla="*/ 753152 h 953203"/>
                <a:gd name="connsiteX9" fmla="*/ 264907 w 720000"/>
                <a:gd name="connsiteY9" fmla="*/ 720000 h 953203"/>
                <a:gd name="connsiteX10" fmla="*/ 0 w 720000"/>
                <a:gd name="connsiteY10" fmla="*/ 720000 h 95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000" h="953203">
                  <a:moveTo>
                    <a:pt x="0" y="0"/>
                  </a:moveTo>
                  <a:lnTo>
                    <a:pt x="720000" y="0"/>
                  </a:lnTo>
                  <a:lnTo>
                    <a:pt x="720000" y="720000"/>
                  </a:lnTo>
                  <a:lnTo>
                    <a:pt x="485571" y="720000"/>
                  </a:lnTo>
                  <a:lnTo>
                    <a:pt x="507923" y="753152"/>
                  </a:lnTo>
                  <a:cubicBezTo>
                    <a:pt x="515210" y="770380"/>
                    <a:pt x="519239" y="789321"/>
                    <a:pt x="519239" y="809203"/>
                  </a:cubicBezTo>
                  <a:cubicBezTo>
                    <a:pt x="519239" y="888732"/>
                    <a:pt x="454768" y="953203"/>
                    <a:pt x="375239" y="953203"/>
                  </a:cubicBezTo>
                  <a:cubicBezTo>
                    <a:pt x="295710" y="953203"/>
                    <a:pt x="231239" y="888732"/>
                    <a:pt x="231239" y="809203"/>
                  </a:cubicBezTo>
                  <a:cubicBezTo>
                    <a:pt x="231239" y="789321"/>
                    <a:pt x="235268" y="770380"/>
                    <a:pt x="242555" y="753152"/>
                  </a:cubicBezTo>
                  <a:lnTo>
                    <a:pt x="264907" y="720000"/>
                  </a:lnTo>
                  <a:lnTo>
                    <a:pt x="0" y="720000"/>
                  </a:lnTo>
                  <a:close/>
                </a:path>
              </a:pathLst>
            </a:custGeom>
            <a:solidFill>
              <a:srgbClr val="5DC64B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3" name="Полилиния: фигура 156">
              <a:extLst>
                <a:ext uri="{FF2B5EF4-FFF2-40B4-BE49-F238E27FC236}">
                  <a16:creationId xmlns:a16="http://schemas.microsoft.com/office/drawing/2014/main" id="{A783B138-499F-436B-9D82-7364893FF248}"/>
                </a:ext>
              </a:extLst>
            </p:cNvPr>
            <p:cNvSpPr/>
            <p:nvPr/>
          </p:nvSpPr>
          <p:spPr>
            <a:xfrm>
              <a:off x="8808864" y="2402745"/>
              <a:ext cx="919321" cy="720000"/>
            </a:xfrm>
            <a:custGeom>
              <a:avLst/>
              <a:gdLst>
                <a:gd name="connsiteX0" fmla="*/ 199321 w 919321"/>
                <a:gd name="connsiteY0" fmla="*/ 0 h 720000"/>
                <a:gd name="connsiteX1" fmla="*/ 919321 w 919321"/>
                <a:gd name="connsiteY1" fmla="*/ 0 h 720000"/>
                <a:gd name="connsiteX2" fmla="*/ 919321 w 919321"/>
                <a:gd name="connsiteY2" fmla="*/ 720000 h 720000"/>
                <a:gd name="connsiteX3" fmla="*/ 703145 w 919321"/>
                <a:gd name="connsiteY3" fmla="*/ 720000 h 720000"/>
                <a:gd name="connsiteX4" fmla="*/ 706515 w 919321"/>
                <a:gd name="connsiteY4" fmla="*/ 715001 h 720000"/>
                <a:gd name="connsiteX5" fmla="*/ 717831 w 919321"/>
                <a:gd name="connsiteY5" fmla="*/ 658950 h 720000"/>
                <a:gd name="connsiteX6" fmla="*/ 573831 w 919321"/>
                <a:gd name="connsiteY6" fmla="*/ 514950 h 720000"/>
                <a:gd name="connsiteX7" fmla="*/ 429831 w 919321"/>
                <a:gd name="connsiteY7" fmla="*/ 658950 h 720000"/>
                <a:gd name="connsiteX8" fmla="*/ 441147 w 919321"/>
                <a:gd name="connsiteY8" fmla="*/ 715001 h 720000"/>
                <a:gd name="connsiteX9" fmla="*/ 444517 w 919321"/>
                <a:gd name="connsiteY9" fmla="*/ 720000 h 720000"/>
                <a:gd name="connsiteX10" fmla="*/ 199321 w 919321"/>
                <a:gd name="connsiteY10" fmla="*/ 720000 h 720000"/>
                <a:gd name="connsiteX11" fmla="*/ 199321 w 919321"/>
                <a:gd name="connsiteY11" fmla="*/ 491151 h 720000"/>
                <a:gd name="connsiteX12" fmla="*/ 144000 w 919321"/>
                <a:gd name="connsiteY12" fmla="*/ 502320 h 720000"/>
                <a:gd name="connsiteX13" fmla="*/ 0 w 919321"/>
                <a:gd name="connsiteY13" fmla="*/ 358320 h 720000"/>
                <a:gd name="connsiteX14" fmla="*/ 144000 w 919321"/>
                <a:gd name="connsiteY14" fmla="*/ 214320 h 720000"/>
                <a:gd name="connsiteX15" fmla="*/ 199321 w 919321"/>
                <a:gd name="connsiteY15" fmla="*/ 225489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9321" h="720000">
                  <a:moveTo>
                    <a:pt x="199321" y="0"/>
                  </a:moveTo>
                  <a:lnTo>
                    <a:pt x="919321" y="0"/>
                  </a:lnTo>
                  <a:lnTo>
                    <a:pt x="919321" y="720000"/>
                  </a:lnTo>
                  <a:lnTo>
                    <a:pt x="703145" y="720000"/>
                  </a:lnTo>
                  <a:lnTo>
                    <a:pt x="706515" y="715001"/>
                  </a:lnTo>
                  <a:cubicBezTo>
                    <a:pt x="713802" y="697773"/>
                    <a:pt x="717831" y="678832"/>
                    <a:pt x="717831" y="658950"/>
                  </a:cubicBezTo>
                  <a:cubicBezTo>
                    <a:pt x="717831" y="579421"/>
                    <a:pt x="653360" y="514950"/>
                    <a:pt x="573831" y="514950"/>
                  </a:cubicBezTo>
                  <a:cubicBezTo>
                    <a:pt x="494302" y="514950"/>
                    <a:pt x="429831" y="579421"/>
                    <a:pt x="429831" y="658950"/>
                  </a:cubicBezTo>
                  <a:cubicBezTo>
                    <a:pt x="429831" y="678832"/>
                    <a:pt x="433860" y="697773"/>
                    <a:pt x="441147" y="715001"/>
                  </a:cubicBezTo>
                  <a:lnTo>
                    <a:pt x="444517" y="720000"/>
                  </a:lnTo>
                  <a:lnTo>
                    <a:pt x="199321" y="720000"/>
                  </a:lnTo>
                  <a:lnTo>
                    <a:pt x="199321" y="491151"/>
                  </a:lnTo>
                  <a:lnTo>
                    <a:pt x="144000" y="502320"/>
                  </a:lnTo>
                  <a:cubicBezTo>
                    <a:pt x="64471" y="502320"/>
                    <a:pt x="0" y="437849"/>
                    <a:pt x="0" y="358320"/>
                  </a:cubicBezTo>
                  <a:cubicBezTo>
                    <a:pt x="0" y="278791"/>
                    <a:pt x="64471" y="214320"/>
                    <a:pt x="144000" y="214320"/>
                  </a:cubicBezTo>
                  <a:lnTo>
                    <a:pt x="199321" y="2254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cxnSp>
        <p:nvCxnSpPr>
          <p:cNvPr id="54" name="Прямая со стрелкой 157">
            <a:extLst>
              <a:ext uri="{FF2B5EF4-FFF2-40B4-BE49-F238E27FC236}">
                <a16:creationId xmlns:a16="http://schemas.microsoft.com/office/drawing/2014/main" id="{90286966-1FBD-48CB-A7CC-29BBAB9C664F}"/>
              </a:ext>
            </a:extLst>
          </p:cNvPr>
          <p:cNvCxnSpPr>
            <a:cxnSpLocks/>
          </p:cNvCxnSpPr>
          <p:nvPr/>
        </p:nvCxnSpPr>
        <p:spPr>
          <a:xfrm>
            <a:off x="6747688" y="4460988"/>
            <a:ext cx="972000" cy="0"/>
          </a:xfrm>
          <a:prstGeom prst="straightConnector1">
            <a:avLst/>
          </a:prstGeom>
          <a:ln w="22225">
            <a:solidFill>
              <a:srgbClr val="003D7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158">
            <a:extLst>
              <a:ext uri="{FF2B5EF4-FFF2-40B4-BE49-F238E27FC236}">
                <a16:creationId xmlns:a16="http://schemas.microsoft.com/office/drawing/2014/main" id="{DDF3CEC0-EFE8-4C31-B48C-A2DF940EF4D6}"/>
              </a:ext>
            </a:extLst>
          </p:cNvPr>
          <p:cNvCxnSpPr>
            <a:cxnSpLocks/>
          </p:cNvCxnSpPr>
          <p:nvPr/>
        </p:nvCxnSpPr>
        <p:spPr>
          <a:xfrm>
            <a:off x="6747688" y="3727614"/>
            <a:ext cx="972000" cy="0"/>
          </a:xfrm>
          <a:prstGeom prst="straightConnector1">
            <a:avLst/>
          </a:prstGeom>
          <a:ln w="22225">
            <a:solidFill>
              <a:srgbClr val="5DC64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144">
            <a:extLst>
              <a:ext uri="{FF2B5EF4-FFF2-40B4-BE49-F238E27FC236}">
                <a16:creationId xmlns:a16="http://schemas.microsoft.com/office/drawing/2014/main" id="{6E068D2C-BEB7-439E-A50F-E282FAEF1297}"/>
              </a:ext>
            </a:extLst>
          </p:cNvPr>
          <p:cNvSpPr/>
          <p:nvPr/>
        </p:nvSpPr>
        <p:spPr>
          <a:xfrm>
            <a:off x="7678185" y="3212895"/>
            <a:ext cx="106613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uk-UA" sz="1200" b="1" dirty="0">
                <a:solidFill>
                  <a:srgbClr val="003D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Компенсація кредиту</a:t>
            </a:r>
            <a:endParaRPr lang="ru-RU" sz="1200" b="1" dirty="0">
              <a:solidFill>
                <a:srgbClr val="003D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Прямоугольник 144">
            <a:extLst>
              <a:ext uri="{FF2B5EF4-FFF2-40B4-BE49-F238E27FC236}">
                <a16:creationId xmlns:a16="http://schemas.microsoft.com/office/drawing/2014/main" id="{DB654246-5635-4639-B457-372DFA8A3113}"/>
              </a:ext>
            </a:extLst>
          </p:cNvPr>
          <p:cNvSpPr/>
          <p:nvPr/>
        </p:nvSpPr>
        <p:spPr>
          <a:xfrm>
            <a:off x="7684967" y="4469519"/>
            <a:ext cx="106613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uk-UA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Кредит у національній валюті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Прямоугольник 144">
            <a:extLst>
              <a:ext uri="{FF2B5EF4-FFF2-40B4-BE49-F238E27FC236}">
                <a16:creationId xmlns:a16="http://schemas.microsoft.com/office/drawing/2014/main" id="{DED65104-B4C6-4BBE-9CF5-5ECEF1263A08}"/>
              </a:ext>
            </a:extLst>
          </p:cNvPr>
          <p:cNvSpPr/>
          <p:nvPr/>
        </p:nvSpPr>
        <p:spPr>
          <a:xfrm>
            <a:off x="8682199" y="3216487"/>
            <a:ext cx="106613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70000"/>
              </a:lnSpc>
            </a:pPr>
            <a:r>
              <a:rPr lang="uk-UA" sz="1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Компенсація процентів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Прямоугольник 144">
            <a:extLst>
              <a:ext uri="{FF2B5EF4-FFF2-40B4-BE49-F238E27FC236}">
                <a16:creationId xmlns:a16="http://schemas.microsoft.com/office/drawing/2014/main" id="{BC2FA2A0-2059-4218-8895-33069D98A3F7}"/>
              </a:ext>
            </a:extLst>
          </p:cNvPr>
          <p:cNvSpPr/>
          <p:nvPr/>
        </p:nvSpPr>
        <p:spPr>
          <a:xfrm>
            <a:off x="8654952" y="4528912"/>
            <a:ext cx="106613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70000"/>
              </a:lnSpc>
            </a:pPr>
            <a:r>
              <a:rPr lang="uk-UA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Кредитні гарантії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1" name="Прямая со стрелкой 163">
            <a:extLst>
              <a:ext uri="{FF2B5EF4-FFF2-40B4-BE49-F238E27FC236}">
                <a16:creationId xmlns:a16="http://schemas.microsoft.com/office/drawing/2014/main" id="{1205D39E-43F1-4EB7-A262-F1E15826DC5A}"/>
              </a:ext>
            </a:extLst>
          </p:cNvPr>
          <p:cNvCxnSpPr>
            <a:cxnSpLocks/>
          </p:cNvCxnSpPr>
          <p:nvPr/>
        </p:nvCxnSpPr>
        <p:spPr>
          <a:xfrm>
            <a:off x="9692633" y="4086739"/>
            <a:ext cx="900000" cy="0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164">
            <a:extLst>
              <a:ext uri="{FF2B5EF4-FFF2-40B4-BE49-F238E27FC236}">
                <a16:creationId xmlns:a16="http://schemas.microsoft.com/office/drawing/2014/main" id="{3342FFB1-D472-4D8F-B8F8-A1D8AB8C2711}"/>
              </a:ext>
            </a:extLst>
          </p:cNvPr>
          <p:cNvCxnSpPr>
            <a:cxnSpLocks/>
          </p:cNvCxnSpPr>
          <p:nvPr/>
        </p:nvCxnSpPr>
        <p:spPr>
          <a:xfrm>
            <a:off x="9693077" y="4034382"/>
            <a:ext cx="900000" cy="0"/>
          </a:xfrm>
          <a:prstGeom prst="straightConnector1">
            <a:avLst/>
          </a:prstGeom>
          <a:ln w="50800">
            <a:solidFill>
              <a:srgbClr val="5DC64B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165">
            <a:extLst>
              <a:ext uri="{FF2B5EF4-FFF2-40B4-BE49-F238E27FC236}">
                <a16:creationId xmlns:a16="http://schemas.microsoft.com/office/drawing/2014/main" id="{B4F6E0F0-1C55-4CC0-AF21-6BA817C136DF}"/>
              </a:ext>
            </a:extLst>
          </p:cNvPr>
          <p:cNvCxnSpPr>
            <a:cxnSpLocks/>
          </p:cNvCxnSpPr>
          <p:nvPr/>
        </p:nvCxnSpPr>
        <p:spPr>
          <a:xfrm>
            <a:off x="9692633" y="3983851"/>
            <a:ext cx="900000" cy="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166">
            <a:extLst>
              <a:ext uri="{FF2B5EF4-FFF2-40B4-BE49-F238E27FC236}">
                <a16:creationId xmlns:a16="http://schemas.microsoft.com/office/drawing/2014/main" id="{6DF1F6C3-2F49-47D2-8412-B246A60C320A}"/>
              </a:ext>
            </a:extLst>
          </p:cNvPr>
          <p:cNvCxnSpPr>
            <a:cxnSpLocks/>
          </p:cNvCxnSpPr>
          <p:nvPr/>
        </p:nvCxnSpPr>
        <p:spPr>
          <a:xfrm>
            <a:off x="9692633" y="4134205"/>
            <a:ext cx="900000" cy="0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Равнобедренный треугольник 22">
            <a:extLst>
              <a:ext uri="{FF2B5EF4-FFF2-40B4-BE49-F238E27FC236}">
                <a16:creationId xmlns:a16="http://schemas.microsoft.com/office/drawing/2014/main" id="{03931403-C3F1-484C-8423-F09C2F4573B6}"/>
              </a:ext>
            </a:extLst>
          </p:cNvPr>
          <p:cNvSpPr/>
          <p:nvPr/>
        </p:nvSpPr>
        <p:spPr>
          <a:xfrm rot="5400000">
            <a:off x="10443111" y="3961290"/>
            <a:ext cx="431411" cy="206623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9ABFD53-51EF-4ECF-B131-E3C01AC9B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351" y="2424398"/>
            <a:ext cx="790257" cy="520125"/>
          </a:xfrm>
          <a:prstGeom prst="rect">
            <a:avLst/>
          </a:prstGeom>
        </p:spPr>
      </p:pic>
      <p:cxnSp>
        <p:nvCxnSpPr>
          <p:cNvPr id="67" name="Прямая со стрелкой 168">
            <a:extLst>
              <a:ext uri="{FF2B5EF4-FFF2-40B4-BE49-F238E27FC236}">
                <a16:creationId xmlns:a16="http://schemas.microsoft.com/office/drawing/2014/main" id="{103D9A80-25BE-4BFB-8817-48B16CAA0AB2}"/>
              </a:ext>
            </a:extLst>
          </p:cNvPr>
          <p:cNvCxnSpPr>
            <a:cxnSpLocks/>
          </p:cNvCxnSpPr>
          <p:nvPr/>
        </p:nvCxnSpPr>
        <p:spPr>
          <a:xfrm>
            <a:off x="4515328" y="2898114"/>
            <a:ext cx="972000" cy="0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169">
            <a:extLst>
              <a:ext uri="{FF2B5EF4-FFF2-40B4-BE49-F238E27FC236}">
                <a16:creationId xmlns:a16="http://schemas.microsoft.com/office/drawing/2014/main" id="{C51D159A-F259-4A3C-942A-76395226E78C}"/>
              </a:ext>
            </a:extLst>
          </p:cNvPr>
          <p:cNvCxnSpPr>
            <a:cxnSpLocks/>
          </p:cNvCxnSpPr>
          <p:nvPr/>
        </p:nvCxnSpPr>
        <p:spPr>
          <a:xfrm>
            <a:off x="4512209" y="5205628"/>
            <a:ext cx="972000" cy="0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CAA492BF-9974-46EC-93DC-DD6FDE208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814" y="5180109"/>
            <a:ext cx="790257" cy="520125"/>
          </a:xfrm>
          <a:prstGeom prst="rect">
            <a:avLst/>
          </a:prstGeom>
        </p:spPr>
      </p:pic>
      <p:cxnSp>
        <p:nvCxnSpPr>
          <p:cNvPr id="70" name="Соединитель: уступ 24">
            <a:extLst>
              <a:ext uri="{FF2B5EF4-FFF2-40B4-BE49-F238E27FC236}">
                <a16:creationId xmlns:a16="http://schemas.microsoft.com/office/drawing/2014/main" id="{46A9972C-B3E4-4950-B0A1-AF07C3516363}"/>
              </a:ext>
            </a:extLst>
          </p:cNvPr>
          <p:cNvCxnSpPr>
            <a:cxnSpLocks/>
          </p:cNvCxnSpPr>
          <p:nvPr/>
        </p:nvCxnSpPr>
        <p:spPr>
          <a:xfrm>
            <a:off x="6753954" y="2917647"/>
            <a:ext cx="2448000" cy="288000"/>
          </a:xfrm>
          <a:prstGeom prst="bentConnector2">
            <a:avLst/>
          </a:prstGeom>
          <a:ln w="22225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: уступ 171">
            <a:extLst>
              <a:ext uri="{FF2B5EF4-FFF2-40B4-BE49-F238E27FC236}">
                <a16:creationId xmlns:a16="http://schemas.microsoft.com/office/drawing/2014/main" id="{71930D94-0D2B-4F92-BD9C-E8AFC41002C6}"/>
              </a:ext>
            </a:extLst>
          </p:cNvPr>
          <p:cNvCxnSpPr>
            <a:cxnSpLocks/>
          </p:cNvCxnSpPr>
          <p:nvPr/>
        </p:nvCxnSpPr>
        <p:spPr>
          <a:xfrm flipV="1">
            <a:off x="6746950" y="4907284"/>
            <a:ext cx="2448000" cy="288000"/>
          </a:xfrm>
          <a:prstGeom prst="bentConnector2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144">
            <a:extLst>
              <a:ext uri="{FF2B5EF4-FFF2-40B4-BE49-F238E27FC236}">
                <a16:creationId xmlns:a16="http://schemas.microsoft.com/office/drawing/2014/main" id="{72EEE3EE-9AEF-47EC-851E-1AB0201A7DE6}"/>
              </a:ext>
            </a:extLst>
          </p:cNvPr>
          <p:cNvSpPr/>
          <p:nvPr/>
        </p:nvSpPr>
        <p:spPr>
          <a:xfrm>
            <a:off x="9610938" y="4221348"/>
            <a:ext cx="106613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uk-UA" sz="1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Комплексне фінансове рішення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Прямоугольник 144">
            <a:extLst>
              <a:ext uri="{FF2B5EF4-FFF2-40B4-BE49-F238E27FC236}">
                <a16:creationId xmlns:a16="http://schemas.microsoft.com/office/drawing/2014/main" id="{2385B30C-8D67-44F0-9382-6B88090EC34D}"/>
              </a:ext>
            </a:extLst>
          </p:cNvPr>
          <p:cNvSpPr/>
          <p:nvPr/>
        </p:nvSpPr>
        <p:spPr>
          <a:xfrm>
            <a:off x="6799596" y="4141642"/>
            <a:ext cx="689307" cy="297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70000"/>
              </a:lnSpc>
            </a:pPr>
            <a:r>
              <a:rPr lang="uk-UA" sz="1200" b="1" dirty="0">
                <a:solidFill>
                  <a:srgbClr val="003D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Кредит </a:t>
            </a:r>
            <a:endParaRPr lang="en-US" sz="1200" b="1" dirty="0">
              <a:solidFill>
                <a:srgbClr val="003D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Прямоугольник 144">
            <a:extLst>
              <a:ext uri="{FF2B5EF4-FFF2-40B4-BE49-F238E27FC236}">
                <a16:creationId xmlns:a16="http://schemas.microsoft.com/office/drawing/2014/main" id="{94F1EEE2-5971-44AF-986C-5AD6CCB98541}"/>
              </a:ext>
            </a:extLst>
          </p:cNvPr>
          <p:cNvSpPr/>
          <p:nvPr/>
        </p:nvSpPr>
        <p:spPr>
          <a:xfrm>
            <a:off x="2312905" y="3667606"/>
            <a:ext cx="864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70000"/>
              </a:lnSpc>
            </a:pPr>
            <a:r>
              <a:rPr lang="uk-UA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Компенсація кредиту</a:t>
            </a:r>
            <a:endParaRPr lang="ru-RU" sz="12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Прямоугольник 144">
            <a:extLst>
              <a:ext uri="{FF2B5EF4-FFF2-40B4-BE49-F238E27FC236}">
                <a16:creationId xmlns:a16="http://schemas.microsoft.com/office/drawing/2014/main" id="{40EE5AEC-D4B7-4999-8D59-1C4E247F4A4B}"/>
              </a:ext>
            </a:extLst>
          </p:cNvPr>
          <p:cNvSpPr/>
          <p:nvPr/>
        </p:nvSpPr>
        <p:spPr>
          <a:xfrm>
            <a:off x="4570118" y="3328677"/>
            <a:ext cx="864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70000"/>
              </a:lnSpc>
            </a:pPr>
            <a:r>
              <a:rPr lang="uk-UA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Компенсація кредиту</a:t>
            </a:r>
            <a:endParaRPr lang="ru-RU" sz="12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Прямоугольник 144">
            <a:extLst>
              <a:ext uri="{FF2B5EF4-FFF2-40B4-BE49-F238E27FC236}">
                <a16:creationId xmlns:a16="http://schemas.microsoft.com/office/drawing/2014/main" id="{A2F4CA8A-6B88-4BF3-BC1F-AB3852E11584}"/>
              </a:ext>
            </a:extLst>
          </p:cNvPr>
          <p:cNvSpPr/>
          <p:nvPr/>
        </p:nvSpPr>
        <p:spPr>
          <a:xfrm>
            <a:off x="6798258" y="3339830"/>
            <a:ext cx="864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70000"/>
              </a:lnSpc>
            </a:pPr>
            <a:r>
              <a:rPr lang="uk-UA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Компенсація кредиту</a:t>
            </a:r>
            <a:endParaRPr lang="ru-RU" sz="12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Прямоугольник 144">
            <a:extLst>
              <a:ext uri="{FF2B5EF4-FFF2-40B4-BE49-F238E27FC236}">
                <a16:creationId xmlns:a16="http://schemas.microsoft.com/office/drawing/2014/main" id="{559118E6-819F-4B07-B66C-3F68F8B252C4}"/>
              </a:ext>
            </a:extLst>
          </p:cNvPr>
          <p:cNvSpPr/>
          <p:nvPr/>
        </p:nvSpPr>
        <p:spPr>
          <a:xfrm>
            <a:off x="4555779" y="2597465"/>
            <a:ext cx="864000" cy="29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70000"/>
              </a:lnSpc>
            </a:pPr>
            <a:r>
              <a:rPr lang="uk-UA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Компенсація процентів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Прямоугольник 144">
            <a:extLst>
              <a:ext uri="{FF2B5EF4-FFF2-40B4-BE49-F238E27FC236}">
                <a16:creationId xmlns:a16="http://schemas.microsoft.com/office/drawing/2014/main" id="{E55EB358-CCC3-4A5D-86F9-07701583D07B}"/>
              </a:ext>
            </a:extLst>
          </p:cNvPr>
          <p:cNvSpPr/>
          <p:nvPr/>
        </p:nvSpPr>
        <p:spPr>
          <a:xfrm>
            <a:off x="6799596" y="2576683"/>
            <a:ext cx="864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70000"/>
              </a:lnSpc>
            </a:pPr>
            <a:r>
              <a:rPr lang="uk-UA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Компенсація процентів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Прямоугольник 144">
            <a:extLst>
              <a:ext uri="{FF2B5EF4-FFF2-40B4-BE49-F238E27FC236}">
                <a16:creationId xmlns:a16="http://schemas.microsoft.com/office/drawing/2014/main" id="{FF0CC0AD-DC17-47EC-9215-0FB61BDA6269}"/>
              </a:ext>
            </a:extLst>
          </p:cNvPr>
          <p:cNvSpPr/>
          <p:nvPr/>
        </p:nvSpPr>
        <p:spPr>
          <a:xfrm>
            <a:off x="4570843" y="5195819"/>
            <a:ext cx="864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70000"/>
              </a:lnSpc>
            </a:pPr>
            <a:r>
              <a:rPr lang="uk-UA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Кредитні гарантії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Прямоугольник 144">
            <a:extLst>
              <a:ext uri="{FF2B5EF4-FFF2-40B4-BE49-F238E27FC236}">
                <a16:creationId xmlns:a16="http://schemas.microsoft.com/office/drawing/2014/main" id="{70341C77-2B33-43C1-94D6-D74C7C91F12A}"/>
              </a:ext>
            </a:extLst>
          </p:cNvPr>
          <p:cNvSpPr/>
          <p:nvPr/>
        </p:nvSpPr>
        <p:spPr>
          <a:xfrm>
            <a:off x="6802728" y="5201954"/>
            <a:ext cx="864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70000"/>
              </a:lnSpc>
            </a:pPr>
            <a:r>
              <a:rPr lang="uk-UA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Кредитні гарантії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4" name="Google Shape;21;p17">
            <a:extLst>
              <a:ext uri="{FF2B5EF4-FFF2-40B4-BE49-F238E27FC236}">
                <a16:creationId xmlns:a16="http://schemas.microsoft.com/office/drawing/2014/main" id="{14C7BDC4-727C-4EBE-94AD-DB9D329838F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9415" y="2728333"/>
            <a:ext cx="1152000" cy="57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Пряма сполучна лінія 10"/>
          <p:cNvCxnSpPr>
            <a:cxnSpLocks/>
          </p:cNvCxnSpPr>
          <p:nvPr/>
        </p:nvCxnSpPr>
        <p:spPr>
          <a:xfrm flipV="1">
            <a:off x="3238881" y="3741033"/>
            <a:ext cx="1260000" cy="312143"/>
          </a:xfrm>
          <a:prstGeom prst="line">
            <a:avLst/>
          </a:prstGeom>
          <a:ln w="15875">
            <a:solidFill>
              <a:srgbClr val="5DC64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Скругленный прямоугольник 131">
            <a:extLst>
              <a:ext uri="{FF2B5EF4-FFF2-40B4-BE49-F238E27FC236}">
                <a16:creationId xmlns:a16="http://schemas.microsoft.com/office/drawing/2014/main" id="{167FED18-8A2A-40C9-8142-644B2FE0A91C}"/>
              </a:ext>
            </a:extLst>
          </p:cNvPr>
          <p:cNvSpPr/>
          <p:nvPr/>
        </p:nvSpPr>
        <p:spPr>
          <a:xfrm>
            <a:off x="134108" y="3694930"/>
            <a:ext cx="2160000" cy="72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Прямоугольник 53">
            <a:extLst>
              <a:ext uri="{FF2B5EF4-FFF2-40B4-BE49-F238E27FC236}">
                <a16:creationId xmlns:a16="http://schemas.microsoft.com/office/drawing/2014/main" id="{607B25AB-31B2-4FF6-B861-4CB3BAEA8EDD}"/>
              </a:ext>
            </a:extLst>
          </p:cNvPr>
          <p:cNvSpPr/>
          <p:nvPr/>
        </p:nvSpPr>
        <p:spPr>
          <a:xfrm>
            <a:off x="132357" y="1102675"/>
            <a:ext cx="2160000" cy="1512000"/>
          </a:xfrm>
          <a:prstGeom prst="rect">
            <a:avLst/>
          </a:prstGeom>
          <a:noFill/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b"/>
          <a:lstStyle/>
          <a:p>
            <a:pPr algn="ctr">
              <a:lnSpc>
                <a:spcPct val="80000"/>
              </a:lnSpc>
            </a:pPr>
            <a:r>
              <a:rPr lang="uk-UA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Уряди Німеччини та Королівства Норвегії</a:t>
            </a:r>
            <a:endParaRPr lang="uk-UA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64825E38-7E0D-4FF5-AD59-E05CADBAA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638" y="3834040"/>
            <a:ext cx="1528941" cy="432000"/>
          </a:xfrm>
          <a:prstGeom prst="rect">
            <a:avLst/>
          </a:prstGeom>
        </p:spPr>
      </p:pic>
      <p:cxnSp>
        <p:nvCxnSpPr>
          <p:cNvPr id="120" name="Прямая со стрелкой 157">
            <a:extLst>
              <a:ext uri="{FF2B5EF4-FFF2-40B4-BE49-F238E27FC236}">
                <a16:creationId xmlns:a16="http://schemas.microsoft.com/office/drawing/2014/main" id="{9E5AE090-214C-4BEC-A551-39480A692FC0}"/>
              </a:ext>
            </a:extLst>
          </p:cNvPr>
          <p:cNvCxnSpPr>
            <a:cxnSpLocks/>
          </p:cNvCxnSpPr>
          <p:nvPr/>
        </p:nvCxnSpPr>
        <p:spPr>
          <a:xfrm>
            <a:off x="4516577" y="4461057"/>
            <a:ext cx="972000" cy="0"/>
          </a:xfrm>
          <a:prstGeom prst="straightConnector1">
            <a:avLst/>
          </a:prstGeom>
          <a:ln w="22225">
            <a:solidFill>
              <a:srgbClr val="003D7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Прямоугольник 144">
            <a:extLst>
              <a:ext uri="{FF2B5EF4-FFF2-40B4-BE49-F238E27FC236}">
                <a16:creationId xmlns:a16="http://schemas.microsoft.com/office/drawing/2014/main" id="{49E436D9-38E6-461C-8071-B44DC0E8682D}"/>
              </a:ext>
            </a:extLst>
          </p:cNvPr>
          <p:cNvSpPr/>
          <p:nvPr/>
        </p:nvSpPr>
        <p:spPr>
          <a:xfrm>
            <a:off x="4568485" y="4141711"/>
            <a:ext cx="689307" cy="297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70000"/>
              </a:lnSpc>
            </a:pPr>
            <a:r>
              <a:rPr lang="uk-UA" sz="1200" b="1" dirty="0">
                <a:solidFill>
                  <a:srgbClr val="003D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Кредит </a:t>
            </a:r>
            <a:endParaRPr lang="en-US" sz="1200" b="1" dirty="0">
              <a:solidFill>
                <a:srgbClr val="003D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4A46B94-9725-4615-98DB-5C479C7B89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9878" y="3435832"/>
            <a:ext cx="1798640" cy="1260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00F65C1E-05CA-4032-9DD1-5A8FD563E7D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2" y="1274618"/>
            <a:ext cx="947177" cy="62613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D7B488DB-8F49-4D7B-B13F-E9DBF32E2984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26" y="1651218"/>
            <a:ext cx="1025873" cy="205192"/>
          </a:xfrm>
          <a:prstGeom prst="rect">
            <a:avLst/>
          </a:prstGeom>
        </p:spPr>
      </p:pic>
      <p:pic>
        <p:nvPicPr>
          <p:cNvPr id="83" name="image7.png" descr="Ощадбанк — Википедия">
            <a:extLst>
              <a:ext uri="{FF2B5EF4-FFF2-40B4-BE49-F238E27FC236}">
                <a16:creationId xmlns:a16="http://schemas.microsoft.com/office/drawing/2014/main" id="{61008776-B7ED-4526-A50D-419FFF40D2AA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5753323" y="3723027"/>
            <a:ext cx="720000" cy="360000"/>
          </a:xfrm>
          <a:prstGeom prst="rect">
            <a:avLst/>
          </a:prstGeom>
          <a:ln/>
        </p:spPr>
      </p:pic>
      <p:pic>
        <p:nvPicPr>
          <p:cNvPr id="85" name="Рисунок 84" descr="T:\Milevskyi\_DSIK II\2024-10-01 BDF DSIKII_report\logo.png">
            <a:extLst>
              <a:ext uri="{FF2B5EF4-FFF2-40B4-BE49-F238E27FC236}">
                <a16:creationId xmlns:a16="http://schemas.microsoft.com/office/drawing/2014/main" id="{896CE8EB-C3B8-4784-882F-5432DABBF2E7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753" y="4731739"/>
            <a:ext cx="1008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Рисунок 85" descr="C:\Users\kubriak\AppData\Local\Microsoft\Windows\INetCache\Content.Word\SENSE_LOGO_DIGITAL_2_BLUE_WHITE.JPG">
            <a:extLst>
              <a:ext uri="{FF2B5EF4-FFF2-40B4-BE49-F238E27FC236}">
                <a16:creationId xmlns:a16="http://schemas.microsoft.com/office/drawing/2014/main" id="{A2083A37-71BA-4229-918C-561EDDB002B9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42" y="5100351"/>
            <a:ext cx="102044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Рисунок 86" descr="Картинки по запросу банк львів логотип">
            <a:hlinkClick r:id="rId12" tgtFrame="&quot;_blank&quot;"/>
            <a:extLst>
              <a:ext uri="{FF2B5EF4-FFF2-40B4-BE49-F238E27FC236}">
                <a16:creationId xmlns:a16="http://schemas.microsoft.com/office/drawing/2014/main" id="{7E27A6C6-C8FE-403F-B466-B37C5A2BBA50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097" y="4227983"/>
            <a:ext cx="656462" cy="35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1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11682393" y="6655538"/>
            <a:ext cx="957413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uk-U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18;p3">
            <a:extLst>
              <a:ext uri="{FF2B5EF4-FFF2-40B4-BE49-F238E27FC236}">
                <a16:creationId xmlns:a16="http://schemas.microsoft.com/office/drawing/2014/main" id="{07F8FD93-AFF3-4E93-9C7C-1445D30D9D9A}"/>
              </a:ext>
            </a:extLst>
          </p:cNvPr>
          <p:cNvSpPr txBox="1"/>
          <p:nvPr/>
        </p:nvSpPr>
        <p:spPr>
          <a:xfrm>
            <a:off x="131750" y="193767"/>
            <a:ext cx="10341640" cy="329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2000" b="1">
                <a:solidFill>
                  <a:schemeClr val="accent5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</a:defRPr>
            </a:lvl1pPr>
          </a:lstStyle>
          <a:p>
            <a:r>
              <a:rPr lang="uk-UA"/>
              <a:t>Умови надання грантової підтримки суб’єктам господарювання</a:t>
            </a:r>
            <a:endParaRPr lang="uk-UA">
              <a:sym typeface="Calibri"/>
            </a:endParaRPr>
          </a:p>
        </p:txBody>
      </p:sp>
      <p:sp>
        <p:nvSpPr>
          <p:cNvPr id="42" name="Прямоугольник 24">
            <a:extLst>
              <a:ext uri="{FF2B5EF4-FFF2-40B4-BE49-F238E27FC236}">
                <a16:creationId xmlns:a16="http://schemas.microsoft.com/office/drawing/2014/main" id="{54DF9860-8CD1-4529-BDC9-23B172CAAAE2}"/>
              </a:ext>
            </a:extLst>
          </p:cNvPr>
          <p:cNvSpPr/>
          <p:nvPr/>
        </p:nvSpPr>
        <p:spPr>
          <a:xfrm>
            <a:off x="178424" y="774237"/>
            <a:ext cx="6120000" cy="4680000"/>
          </a:xfrm>
          <a:prstGeom prst="rect">
            <a:avLst/>
          </a:prstGeom>
          <a:solidFill>
            <a:srgbClr val="00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uk-UA" sz="1600" b="1">
                <a:solidFill>
                  <a:schemeClr val="bg1"/>
                </a:solidFill>
              </a:rPr>
              <a:t>Мікро підприємства (MП)</a:t>
            </a:r>
          </a:p>
        </p:txBody>
      </p:sp>
      <p:sp>
        <p:nvSpPr>
          <p:cNvPr id="43" name="Прямоугольник 184">
            <a:extLst>
              <a:ext uri="{FF2B5EF4-FFF2-40B4-BE49-F238E27FC236}">
                <a16:creationId xmlns:a16="http://schemas.microsoft.com/office/drawing/2014/main" id="{75DD2D1B-7F06-4E2B-8FDB-DA72A8131428}"/>
              </a:ext>
            </a:extLst>
          </p:cNvPr>
          <p:cNvSpPr/>
          <p:nvPr/>
        </p:nvSpPr>
        <p:spPr>
          <a:xfrm>
            <a:off x="6496184" y="774237"/>
            <a:ext cx="6120000" cy="4680000"/>
          </a:xfrm>
          <a:prstGeom prst="rect">
            <a:avLst/>
          </a:prstGeom>
          <a:solidFill>
            <a:srgbClr val="5DC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uk-UA" sz="1600" b="1" dirty="0">
                <a:solidFill>
                  <a:srgbClr val="003D79"/>
                </a:solidFill>
              </a:rPr>
              <a:t>Малі підприємства (МП)</a:t>
            </a:r>
          </a:p>
        </p:txBody>
      </p:sp>
      <p:sp>
        <p:nvSpPr>
          <p:cNvPr id="44" name="Google Shape;441;g28c601db666_0_1640">
            <a:extLst>
              <a:ext uri="{FF2B5EF4-FFF2-40B4-BE49-F238E27FC236}">
                <a16:creationId xmlns:a16="http://schemas.microsoft.com/office/drawing/2014/main" id="{CF0E2A8C-1722-4755-B661-96FF4388AC75}"/>
              </a:ext>
            </a:extLst>
          </p:cNvPr>
          <p:cNvSpPr txBox="1"/>
          <p:nvPr/>
        </p:nvSpPr>
        <p:spPr>
          <a:xfrm>
            <a:off x="332751" y="1421174"/>
            <a:ext cx="1852914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uk-UA" b="1" dirty="0">
                <a:solidFill>
                  <a:schemeClr val="lt1"/>
                </a:solidFill>
                <a:latin typeface="+mn-lt"/>
                <a:ea typeface="Arial Black"/>
                <a:cs typeface="Arial Black"/>
                <a:sym typeface="Arial Black"/>
              </a:rPr>
              <a:t>Мікропідприємства</a:t>
            </a:r>
          </a:p>
        </p:txBody>
      </p:sp>
      <p:sp>
        <p:nvSpPr>
          <p:cNvPr id="45" name="Google Shape;444;g28c601db666_0_1640">
            <a:extLst>
              <a:ext uri="{FF2B5EF4-FFF2-40B4-BE49-F238E27FC236}">
                <a16:creationId xmlns:a16="http://schemas.microsoft.com/office/drawing/2014/main" id="{14258564-2C97-4691-822A-9540E21C8722}"/>
              </a:ext>
            </a:extLst>
          </p:cNvPr>
          <p:cNvSpPr txBox="1"/>
          <p:nvPr/>
        </p:nvSpPr>
        <p:spPr>
          <a:xfrm>
            <a:off x="2515121" y="1409524"/>
            <a:ext cx="14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uk-UA" sz="1200" b="1" dirty="0">
                <a:solidFill>
                  <a:srgbClr val="5DC64B"/>
                </a:solidFill>
                <a:latin typeface="+mn-lt"/>
              </a:rPr>
              <a:t>до</a:t>
            </a:r>
            <a:r>
              <a:rPr lang="uk-UA" dirty="0">
                <a:solidFill>
                  <a:srgbClr val="5DC64B"/>
                </a:solidFill>
                <a:latin typeface="Arial Black" panose="020B0A04020102020204" pitchFamily="34" charset="0"/>
              </a:rPr>
              <a:t> </a:t>
            </a:r>
            <a:r>
              <a:rPr lang="uk-UA" b="1" dirty="0">
                <a:solidFill>
                  <a:srgbClr val="5DC64B"/>
                </a:solidFill>
                <a:latin typeface="Arial Black" panose="020B0A04020102020204" pitchFamily="34" charset="0"/>
              </a:rPr>
              <a:t>10</a:t>
            </a:r>
            <a:r>
              <a:rPr lang="uk-UA" dirty="0">
                <a:solidFill>
                  <a:srgbClr val="5DC64B"/>
                </a:solidFill>
                <a:latin typeface="Arial Black" panose="020B0A04020102020204" pitchFamily="34" charset="0"/>
              </a:rPr>
              <a:t> </a:t>
            </a:r>
            <a:r>
              <a:rPr lang="uk-UA" sz="1200" dirty="0">
                <a:solidFill>
                  <a:srgbClr val="5DC64B"/>
                </a:solidFill>
                <a:latin typeface="+mn-lt"/>
              </a:rPr>
              <a:t>осіб</a:t>
            </a:r>
            <a:endParaRPr lang="uk-UA" sz="1200" b="1" dirty="0">
              <a:solidFill>
                <a:srgbClr val="5DC64B"/>
              </a:solidFill>
              <a:latin typeface="+mn-lt"/>
            </a:endParaRPr>
          </a:p>
        </p:txBody>
      </p:sp>
      <p:sp>
        <p:nvSpPr>
          <p:cNvPr id="46" name="Google Shape;447;g28c601db666_0_1640">
            <a:extLst>
              <a:ext uri="{FF2B5EF4-FFF2-40B4-BE49-F238E27FC236}">
                <a16:creationId xmlns:a16="http://schemas.microsoft.com/office/drawing/2014/main" id="{FBE6710C-E5E9-4789-B531-7C4CADFAB61C}"/>
              </a:ext>
            </a:extLst>
          </p:cNvPr>
          <p:cNvSpPr txBox="1"/>
          <p:nvPr/>
        </p:nvSpPr>
        <p:spPr>
          <a:xfrm>
            <a:off x="4372405" y="1413739"/>
            <a:ext cx="14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uk-UA" sz="1600" b="1" i="0" u="none" strike="noStrike" cap="none" dirty="0">
                <a:solidFill>
                  <a:srgbClr val="5DC64B"/>
                </a:solidFill>
                <a:latin typeface="Arial Black" panose="020B0A04020102020204" pitchFamily="34" charset="0"/>
                <a:ea typeface="Arial Black"/>
                <a:cs typeface="Arial Black"/>
                <a:sym typeface="Arial Black"/>
              </a:rPr>
              <a:t>€2 </a:t>
            </a:r>
            <a:r>
              <a:rPr lang="uk-UA" sz="1600" b="1" dirty="0">
                <a:solidFill>
                  <a:srgbClr val="5DC64B"/>
                </a:solidFill>
                <a:latin typeface="Arial Black" panose="020B0A04020102020204" pitchFamily="34" charset="0"/>
                <a:ea typeface="Arial Black"/>
                <a:cs typeface="Arial Black"/>
                <a:sym typeface="Arial Black"/>
              </a:rPr>
              <a:t>млн</a:t>
            </a:r>
            <a:endParaRPr lang="uk-UA" sz="1400" b="1" i="0" u="none" strike="noStrike" cap="none" dirty="0">
              <a:solidFill>
                <a:srgbClr val="5DC64B"/>
              </a:solidFill>
              <a:latin typeface="Arial Black" panose="020B0A04020102020204" pitchFamily="34" charset="0"/>
              <a:ea typeface="Arial Black"/>
              <a:cs typeface="Arial Black"/>
              <a:sym typeface="Arial Black"/>
            </a:endParaRPr>
          </a:p>
        </p:txBody>
      </p:sp>
      <p:sp>
        <p:nvSpPr>
          <p:cNvPr id="48" name="Google Shape;454;g28c601db666_0_1640">
            <a:extLst>
              <a:ext uri="{FF2B5EF4-FFF2-40B4-BE49-F238E27FC236}">
                <a16:creationId xmlns:a16="http://schemas.microsoft.com/office/drawing/2014/main" id="{47F62C62-0970-4DB4-B11B-6449D172A7F1}"/>
              </a:ext>
            </a:extLst>
          </p:cNvPr>
          <p:cNvSpPr txBox="1"/>
          <p:nvPr/>
        </p:nvSpPr>
        <p:spPr>
          <a:xfrm>
            <a:off x="4475695" y="1120845"/>
            <a:ext cx="1283471" cy="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1000"/>
            </a:pPr>
            <a:r>
              <a:rPr lang="uk-UA" sz="900" b="1" dirty="0">
                <a:solidFill>
                  <a:schemeClr val="lt1"/>
                </a:solidFill>
                <a:latin typeface="Arial Black" panose="020B0A04020102020204" pitchFamily="34" charset="0"/>
                <a:ea typeface="Arial Black"/>
                <a:cs typeface="Arial Black"/>
                <a:sym typeface="Arial Black"/>
              </a:rPr>
              <a:t>річний дохід</a:t>
            </a:r>
            <a:endParaRPr lang="uk-UA" sz="1000" b="1" dirty="0">
              <a:solidFill>
                <a:schemeClr val="lt1"/>
              </a:solidFill>
              <a:latin typeface="Arial Black" panose="020B0A04020102020204" pitchFamily="34" charset="0"/>
              <a:ea typeface="Arial Black"/>
              <a:cs typeface="Arial Black"/>
              <a:sym typeface="Arial Black"/>
            </a:endParaRPr>
          </a:p>
        </p:txBody>
      </p:sp>
      <p:sp>
        <p:nvSpPr>
          <p:cNvPr id="49" name="Google Shape;455;g28c601db666_0_1640">
            <a:extLst>
              <a:ext uri="{FF2B5EF4-FFF2-40B4-BE49-F238E27FC236}">
                <a16:creationId xmlns:a16="http://schemas.microsoft.com/office/drawing/2014/main" id="{28FC1EFA-081A-4E1B-B0F0-6A8D6E8BBAA6}"/>
              </a:ext>
            </a:extLst>
          </p:cNvPr>
          <p:cNvSpPr txBox="1"/>
          <p:nvPr/>
        </p:nvSpPr>
        <p:spPr>
          <a:xfrm>
            <a:off x="2436436" y="1112344"/>
            <a:ext cx="1699639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1000"/>
            </a:pPr>
            <a:r>
              <a:rPr lang="uk-UA" sz="900" b="1" dirty="0">
                <a:solidFill>
                  <a:schemeClr val="lt1"/>
                </a:solidFill>
                <a:latin typeface="Arial Black" panose="020B0A04020102020204" pitchFamily="34" charset="0"/>
                <a:ea typeface="Arial Black"/>
                <a:cs typeface="Arial Black"/>
                <a:sym typeface="Arial Black"/>
              </a:rPr>
              <a:t>кількість працівників</a:t>
            </a:r>
            <a:endParaRPr lang="uk-UA" sz="1000" b="1" dirty="0">
              <a:solidFill>
                <a:schemeClr val="lt1"/>
              </a:solidFill>
              <a:latin typeface="Arial Black" panose="020B0A04020102020204" pitchFamily="34" charset="0"/>
              <a:ea typeface="Arial Black"/>
              <a:cs typeface="Arial Black"/>
              <a:sym typeface="Arial Black"/>
            </a:endParaRPr>
          </a:p>
        </p:txBody>
      </p:sp>
      <p:sp>
        <p:nvSpPr>
          <p:cNvPr id="50" name="Google Shape;441;g28c601db666_0_1640">
            <a:extLst>
              <a:ext uri="{FF2B5EF4-FFF2-40B4-BE49-F238E27FC236}">
                <a16:creationId xmlns:a16="http://schemas.microsoft.com/office/drawing/2014/main" id="{FD9CE981-4181-44DB-A9F9-34BEC49956F9}"/>
              </a:ext>
            </a:extLst>
          </p:cNvPr>
          <p:cNvSpPr txBox="1"/>
          <p:nvPr/>
        </p:nvSpPr>
        <p:spPr>
          <a:xfrm>
            <a:off x="332751" y="1927696"/>
            <a:ext cx="1852914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uk-UA" b="1">
                <a:solidFill>
                  <a:schemeClr val="lt1"/>
                </a:solidFill>
                <a:latin typeface="+mn-lt"/>
                <a:ea typeface="Arial Black"/>
                <a:cs typeface="Arial Black"/>
                <a:sym typeface="Arial Black"/>
              </a:rPr>
              <a:t>Тип підтримки</a:t>
            </a:r>
          </a:p>
        </p:txBody>
      </p:sp>
      <p:sp>
        <p:nvSpPr>
          <p:cNvPr id="51" name="Google Shape;444;g28c601db666_0_1640">
            <a:extLst>
              <a:ext uri="{FF2B5EF4-FFF2-40B4-BE49-F238E27FC236}">
                <a16:creationId xmlns:a16="http://schemas.microsoft.com/office/drawing/2014/main" id="{362CEA80-C310-4D77-880D-9E3C13EE91FD}"/>
              </a:ext>
            </a:extLst>
          </p:cNvPr>
          <p:cNvSpPr txBox="1"/>
          <p:nvPr/>
        </p:nvSpPr>
        <p:spPr>
          <a:xfrm>
            <a:off x="2480222" y="1928668"/>
            <a:ext cx="3769157" cy="41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uk-UA" dirty="0">
                <a:solidFill>
                  <a:srgbClr val="5DC64B"/>
                </a:solidFill>
                <a:latin typeface="+mn-lt"/>
              </a:rPr>
              <a:t>Грант без обов'язкового поєднання з банківським кредитом, але з можливістю цього</a:t>
            </a:r>
            <a:endParaRPr lang="uk-UA" b="1" dirty="0">
              <a:solidFill>
                <a:srgbClr val="5DC64B"/>
              </a:solidFill>
              <a:latin typeface="+mn-lt"/>
            </a:endParaRPr>
          </a:p>
        </p:txBody>
      </p:sp>
      <p:sp>
        <p:nvSpPr>
          <p:cNvPr id="52" name="Google Shape;441;g28c601db666_0_1640">
            <a:extLst>
              <a:ext uri="{FF2B5EF4-FFF2-40B4-BE49-F238E27FC236}">
                <a16:creationId xmlns:a16="http://schemas.microsoft.com/office/drawing/2014/main" id="{72BA11FF-FF3A-4B7E-9FAC-70018B912153}"/>
              </a:ext>
            </a:extLst>
          </p:cNvPr>
          <p:cNvSpPr txBox="1"/>
          <p:nvPr/>
        </p:nvSpPr>
        <p:spPr>
          <a:xfrm>
            <a:off x="306898" y="3852335"/>
            <a:ext cx="20921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uk-UA" b="1" dirty="0">
                <a:solidFill>
                  <a:schemeClr val="lt1"/>
                </a:solidFill>
                <a:latin typeface="+mn-lt"/>
                <a:ea typeface="Arial Black"/>
                <a:cs typeface="Arial Black"/>
                <a:sym typeface="Arial Black"/>
              </a:rPr>
              <a:t>Максимальний розмір гранту</a:t>
            </a:r>
          </a:p>
        </p:txBody>
      </p:sp>
      <p:sp>
        <p:nvSpPr>
          <p:cNvPr id="53" name="Google Shape;447;g28c601db666_0_1640">
            <a:extLst>
              <a:ext uri="{FF2B5EF4-FFF2-40B4-BE49-F238E27FC236}">
                <a16:creationId xmlns:a16="http://schemas.microsoft.com/office/drawing/2014/main" id="{F874A5FE-E896-4EC3-AF04-2A7D9850C5FC}"/>
              </a:ext>
            </a:extLst>
          </p:cNvPr>
          <p:cNvSpPr txBox="1"/>
          <p:nvPr/>
        </p:nvSpPr>
        <p:spPr>
          <a:xfrm>
            <a:off x="3083274" y="3884506"/>
            <a:ext cx="2261745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uk-UA" sz="1600" b="1" i="0" u="none" strike="noStrike" cap="none" dirty="0">
                <a:solidFill>
                  <a:srgbClr val="5DC64B"/>
                </a:solidFill>
                <a:latin typeface="Arial Black" panose="020B0A04020102020204" pitchFamily="34" charset="0"/>
                <a:ea typeface="Arial Black"/>
                <a:cs typeface="Arial Black"/>
                <a:sym typeface="Arial Black"/>
              </a:rPr>
              <a:t>€10 000 </a:t>
            </a:r>
            <a:r>
              <a:rPr lang="uk-UA" sz="1200" i="0" u="none" strike="noStrike" cap="none" dirty="0">
                <a:solidFill>
                  <a:srgbClr val="5DC64B"/>
                </a:solidFill>
                <a:latin typeface="+mn-lt"/>
                <a:ea typeface="Arial Black"/>
                <a:cs typeface="Arial Black"/>
                <a:sym typeface="Arial Black"/>
              </a:rPr>
              <a:t>(без ПДВ)</a:t>
            </a:r>
          </a:p>
        </p:txBody>
      </p:sp>
      <p:sp>
        <p:nvSpPr>
          <p:cNvPr id="64" name="Google Shape;441;g28c601db666_0_1640">
            <a:extLst>
              <a:ext uri="{FF2B5EF4-FFF2-40B4-BE49-F238E27FC236}">
                <a16:creationId xmlns:a16="http://schemas.microsoft.com/office/drawing/2014/main" id="{CB24AB8D-9999-484F-B97B-82F64CFF58D8}"/>
              </a:ext>
            </a:extLst>
          </p:cNvPr>
          <p:cNvSpPr txBox="1"/>
          <p:nvPr/>
        </p:nvSpPr>
        <p:spPr>
          <a:xfrm>
            <a:off x="332751" y="4447997"/>
            <a:ext cx="185291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uk-UA" b="1" dirty="0">
                <a:solidFill>
                  <a:schemeClr val="lt1"/>
                </a:solidFill>
                <a:latin typeface="+mn-lt"/>
                <a:ea typeface="Arial Black"/>
                <a:cs typeface="Arial Black"/>
                <a:sym typeface="Arial Black"/>
              </a:rPr>
              <a:t>Кількість грантів</a:t>
            </a:r>
          </a:p>
        </p:txBody>
      </p:sp>
      <p:sp>
        <p:nvSpPr>
          <p:cNvPr id="65" name="Google Shape;447;g28c601db666_0_1640">
            <a:extLst>
              <a:ext uri="{FF2B5EF4-FFF2-40B4-BE49-F238E27FC236}">
                <a16:creationId xmlns:a16="http://schemas.microsoft.com/office/drawing/2014/main" id="{28254485-E0E2-4BB2-9AC7-F1ECA8CB0B77}"/>
              </a:ext>
            </a:extLst>
          </p:cNvPr>
          <p:cNvSpPr txBox="1"/>
          <p:nvPr/>
        </p:nvSpPr>
        <p:spPr>
          <a:xfrm>
            <a:off x="3362340" y="4499613"/>
            <a:ext cx="1244002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uk-UA" sz="1600" b="1" i="0" u="none" strike="noStrike" cap="none" dirty="0">
                <a:solidFill>
                  <a:srgbClr val="5DC64B"/>
                </a:solidFill>
                <a:latin typeface="Arial Black" panose="020B0A04020102020204" pitchFamily="34" charset="0"/>
                <a:ea typeface="Arial Black"/>
                <a:cs typeface="Arial Black"/>
                <a:sym typeface="Arial Black"/>
              </a:rPr>
              <a:t>80</a:t>
            </a:r>
            <a:endParaRPr lang="uk-UA" sz="1400" b="1" i="0" u="none" strike="noStrike" cap="none" dirty="0">
              <a:solidFill>
                <a:srgbClr val="5DC64B"/>
              </a:solidFill>
              <a:latin typeface="Arial Black" panose="020B0A04020102020204" pitchFamily="34" charset="0"/>
              <a:ea typeface="Arial Black"/>
              <a:cs typeface="Arial Black"/>
              <a:sym typeface="Arial Black"/>
            </a:endParaRPr>
          </a:p>
        </p:txBody>
      </p:sp>
      <p:sp>
        <p:nvSpPr>
          <p:cNvPr id="66" name="Google Shape;441;g28c601db666_0_1640">
            <a:extLst>
              <a:ext uri="{FF2B5EF4-FFF2-40B4-BE49-F238E27FC236}">
                <a16:creationId xmlns:a16="http://schemas.microsoft.com/office/drawing/2014/main" id="{1B87673B-6DDC-4ECC-BB3D-3EAD9D461623}"/>
              </a:ext>
            </a:extLst>
          </p:cNvPr>
          <p:cNvSpPr txBox="1"/>
          <p:nvPr/>
        </p:nvSpPr>
        <p:spPr>
          <a:xfrm>
            <a:off x="332751" y="4928482"/>
            <a:ext cx="185291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uk-UA" b="1">
                <a:solidFill>
                  <a:schemeClr val="lt1"/>
                </a:solidFill>
                <a:latin typeface="+mn-lt"/>
                <a:ea typeface="Arial Black"/>
                <a:cs typeface="Arial Black"/>
                <a:sym typeface="Arial Black"/>
              </a:rPr>
              <a:t>Загальна сума</a:t>
            </a:r>
          </a:p>
        </p:txBody>
      </p:sp>
      <p:sp>
        <p:nvSpPr>
          <p:cNvPr id="67" name="Google Shape;447;g28c601db666_0_1640">
            <a:extLst>
              <a:ext uri="{FF2B5EF4-FFF2-40B4-BE49-F238E27FC236}">
                <a16:creationId xmlns:a16="http://schemas.microsoft.com/office/drawing/2014/main" id="{FBAAD856-8B1B-42CF-AAA5-905D7BF995B6}"/>
              </a:ext>
            </a:extLst>
          </p:cNvPr>
          <p:cNvSpPr txBox="1"/>
          <p:nvPr/>
        </p:nvSpPr>
        <p:spPr>
          <a:xfrm>
            <a:off x="3362340" y="4955873"/>
            <a:ext cx="1244002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87500"/>
              </a:lnSpc>
              <a:spcBef>
                <a:spcPts val="600"/>
              </a:spcBef>
              <a:buSzPts val="1600"/>
            </a:pPr>
            <a:r>
              <a:rPr lang="uk-UA" sz="1600" b="1" dirty="0">
                <a:solidFill>
                  <a:srgbClr val="5DC64B"/>
                </a:solidFill>
                <a:latin typeface="Arial Black" panose="020B0A04020102020204" pitchFamily="34" charset="0"/>
                <a:ea typeface="Arial Black"/>
                <a:cs typeface="Arial Black"/>
                <a:sym typeface="Arial Black"/>
              </a:rPr>
              <a:t>€800 000</a:t>
            </a:r>
            <a:endParaRPr lang="uk-UA" sz="1400" b="1" i="0" u="none" strike="noStrike" cap="none" dirty="0">
              <a:solidFill>
                <a:srgbClr val="5DC64B"/>
              </a:solidFill>
              <a:latin typeface="Arial Black" panose="020B0A04020102020204" pitchFamily="34" charset="0"/>
              <a:ea typeface="Arial Black"/>
              <a:cs typeface="Arial Black"/>
              <a:sym typeface="Arial Black"/>
            </a:endParaRPr>
          </a:p>
        </p:txBody>
      </p:sp>
      <p:sp>
        <p:nvSpPr>
          <p:cNvPr id="68" name="Google Shape;441;g28c601db666_0_1640">
            <a:extLst>
              <a:ext uri="{FF2B5EF4-FFF2-40B4-BE49-F238E27FC236}">
                <a16:creationId xmlns:a16="http://schemas.microsoft.com/office/drawing/2014/main" id="{D9CC9DD4-3E6B-428A-932A-276F10F13AE6}"/>
              </a:ext>
            </a:extLst>
          </p:cNvPr>
          <p:cNvSpPr txBox="1"/>
          <p:nvPr/>
        </p:nvSpPr>
        <p:spPr>
          <a:xfrm>
            <a:off x="6625946" y="1447495"/>
            <a:ext cx="1852914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uk-UA" b="1" dirty="0">
                <a:solidFill>
                  <a:schemeClr val="lt1"/>
                </a:solidFill>
                <a:latin typeface="+mn-lt"/>
                <a:ea typeface="Arial Black"/>
                <a:cs typeface="Arial Black"/>
                <a:sym typeface="Arial Black"/>
              </a:rPr>
              <a:t>Малі підприємства</a:t>
            </a:r>
          </a:p>
        </p:txBody>
      </p:sp>
      <p:sp>
        <p:nvSpPr>
          <p:cNvPr id="69" name="Google Shape;444;g28c601db666_0_1640">
            <a:extLst>
              <a:ext uri="{FF2B5EF4-FFF2-40B4-BE49-F238E27FC236}">
                <a16:creationId xmlns:a16="http://schemas.microsoft.com/office/drawing/2014/main" id="{064597CB-1791-42D0-8A50-76A98FDA2490}"/>
              </a:ext>
            </a:extLst>
          </p:cNvPr>
          <p:cNvSpPr txBox="1"/>
          <p:nvPr/>
        </p:nvSpPr>
        <p:spPr>
          <a:xfrm>
            <a:off x="8683369" y="1459144"/>
            <a:ext cx="14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uk-UA" sz="1200" dirty="0">
                <a:solidFill>
                  <a:srgbClr val="003D79"/>
                </a:solidFill>
                <a:ea typeface="Arial Black"/>
              </a:rPr>
              <a:t>до </a:t>
            </a:r>
            <a:r>
              <a:rPr lang="uk-UA" b="1" dirty="0">
                <a:solidFill>
                  <a:srgbClr val="003D79"/>
                </a:solidFill>
                <a:latin typeface="Arial Black"/>
                <a:ea typeface="Arial Black"/>
                <a:cs typeface="Arial Black"/>
                <a:sym typeface="Arial Black"/>
              </a:rPr>
              <a:t>50</a:t>
            </a:r>
            <a:r>
              <a:rPr lang="uk-UA" sz="1200" dirty="0">
                <a:solidFill>
                  <a:srgbClr val="003D79"/>
                </a:solidFill>
              </a:rPr>
              <a:t> осіб</a:t>
            </a:r>
            <a:endParaRPr lang="uk-UA" sz="1200" b="1" dirty="0">
              <a:solidFill>
                <a:srgbClr val="003D79"/>
              </a:solidFill>
            </a:endParaRPr>
          </a:p>
        </p:txBody>
      </p:sp>
      <p:sp>
        <p:nvSpPr>
          <p:cNvPr id="70" name="Google Shape;447;g28c601db666_0_1640">
            <a:extLst>
              <a:ext uri="{FF2B5EF4-FFF2-40B4-BE49-F238E27FC236}">
                <a16:creationId xmlns:a16="http://schemas.microsoft.com/office/drawing/2014/main" id="{6F8C83DF-E10F-486C-AF69-3F269D8FF6DF}"/>
              </a:ext>
            </a:extLst>
          </p:cNvPr>
          <p:cNvSpPr txBox="1"/>
          <p:nvPr/>
        </p:nvSpPr>
        <p:spPr>
          <a:xfrm>
            <a:off x="10806778" y="1459144"/>
            <a:ext cx="14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uk-UA" sz="1600" b="0" i="0" u="none" strike="noStrike" cap="none" dirty="0" smtClean="0">
                <a:solidFill>
                  <a:srgbClr val="003D79"/>
                </a:solidFill>
                <a:latin typeface="Arial Black"/>
                <a:ea typeface="Arial Black"/>
                <a:cs typeface="Arial Black"/>
                <a:sym typeface="Arial Black"/>
              </a:rPr>
              <a:t>€</a:t>
            </a:r>
            <a:r>
              <a:rPr lang="en-US" sz="1600" b="0" i="0" u="none" strike="noStrike" cap="none" dirty="0" smtClean="0">
                <a:solidFill>
                  <a:srgbClr val="003D79"/>
                </a:solidFill>
                <a:latin typeface="Arial Black"/>
                <a:ea typeface="Arial Black"/>
                <a:cs typeface="Arial Black"/>
                <a:sym typeface="Arial Black"/>
              </a:rPr>
              <a:t>10</a:t>
            </a:r>
            <a:r>
              <a:rPr lang="uk-UA" sz="1600" b="0" i="0" u="none" strike="noStrike" cap="none" dirty="0" smtClean="0">
                <a:solidFill>
                  <a:srgbClr val="003D79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uk-UA" sz="1600" dirty="0">
                <a:solidFill>
                  <a:srgbClr val="003D79"/>
                </a:solidFill>
                <a:latin typeface="Arial Black"/>
                <a:ea typeface="Arial Black"/>
                <a:cs typeface="Arial Black"/>
                <a:sym typeface="Arial Black"/>
              </a:rPr>
              <a:t>млн</a:t>
            </a:r>
            <a:endParaRPr lang="uk-UA" sz="1400" b="0" i="0" u="none" strike="noStrike" cap="none" dirty="0">
              <a:solidFill>
                <a:srgbClr val="003D7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1" name="Google Shape;454;g28c601db666_0_1640">
            <a:extLst>
              <a:ext uri="{FF2B5EF4-FFF2-40B4-BE49-F238E27FC236}">
                <a16:creationId xmlns:a16="http://schemas.microsoft.com/office/drawing/2014/main" id="{EFA79053-AB7E-45A7-974E-609D1D3A9004}"/>
              </a:ext>
            </a:extLst>
          </p:cNvPr>
          <p:cNvSpPr txBox="1"/>
          <p:nvPr/>
        </p:nvSpPr>
        <p:spPr>
          <a:xfrm>
            <a:off x="10910068" y="1170465"/>
            <a:ext cx="1283471" cy="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1000"/>
            </a:pPr>
            <a:r>
              <a:rPr lang="uk-UA" sz="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річний дохід</a:t>
            </a:r>
            <a:endParaRPr lang="uk-UA" sz="1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2" name="Google Shape;455;g28c601db666_0_1640">
            <a:extLst>
              <a:ext uri="{FF2B5EF4-FFF2-40B4-BE49-F238E27FC236}">
                <a16:creationId xmlns:a16="http://schemas.microsoft.com/office/drawing/2014/main" id="{707CDF9C-1E8B-428E-B3DF-B11DA087D0D8}"/>
              </a:ext>
            </a:extLst>
          </p:cNvPr>
          <p:cNvSpPr txBox="1"/>
          <p:nvPr/>
        </p:nvSpPr>
        <p:spPr>
          <a:xfrm>
            <a:off x="8633804" y="1161964"/>
            <a:ext cx="1696775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1000"/>
            </a:pPr>
            <a:r>
              <a:rPr lang="uk-UA" sz="900" dirty="0">
                <a:solidFill>
                  <a:schemeClr val="lt1"/>
                </a:solidFill>
                <a:latin typeface="Arial Black" panose="020B0A04020102020204" pitchFamily="34" charset="0"/>
                <a:ea typeface="Arial Black"/>
                <a:cs typeface="Arial Black"/>
                <a:sym typeface="Arial Black"/>
              </a:rPr>
              <a:t>кількість працівників</a:t>
            </a:r>
            <a:endParaRPr lang="uk-UA" sz="1000" dirty="0">
              <a:solidFill>
                <a:schemeClr val="lt1"/>
              </a:solidFill>
              <a:latin typeface="Arial Black" panose="020B0A04020102020204" pitchFamily="34" charset="0"/>
              <a:ea typeface="Arial Black"/>
              <a:cs typeface="Arial Black"/>
              <a:sym typeface="Arial Black"/>
            </a:endParaRPr>
          </a:p>
        </p:txBody>
      </p:sp>
      <p:sp>
        <p:nvSpPr>
          <p:cNvPr id="76" name="Google Shape;441;g28c601db666_0_1640">
            <a:extLst>
              <a:ext uri="{FF2B5EF4-FFF2-40B4-BE49-F238E27FC236}">
                <a16:creationId xmlns:a16="http://schemas.microsoft.com/office/drawing/2014/main" id="{F6349A7E-9A8A-4F94-B9CE-9505555CC48A}"/>
              </a:ext>
            </a:extLst>
          </p:cNvPr>
          <p:cNvSpPr txBox="1"/>
          <p:nvPr/>
        </p:nvSpPr>
        <p:spPr>
          <a:xfrm>
            <a:off x="6625946" y="2565584"/>
            <a:ext cx="2151129" cy="434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uk-UA" b="1" dirty="0">
                <a:solidFill>
                  <a:schemeClr val="lt1"/>
                </a:solidFill>
                <a:latin typeface="+mn-lt"/>
                <a:ea typeface="Arial Black"/>
                <a:cs typeface="Arial Black"/>
                <a:sym typeface="Arial Black"/>
              </a:rPr>
              <a:t>Цільове використання гранту</a:t>
            </a:r>
          </a:p>
        </p:txBody>
      </p:sp>
      <p:sp>
        <p:nvSpPr>
          <p:cNvPr id="77" name="Google Shape;444;g28c601db666_0_1640">
            <a:extLst>
              <a:ext uri="{FF2B5EF4-FFF2-40B4-BE49-F238E27FC236}">
                <a16:creationId xmlns:a16="http://schemas.microsoft.com/office/drawing/2014/main" id="{50B5D323-56C8-403C-B79F-43D87CC4A34B}"/>
              </a:ext>
            </a:extLst>
          </p:cNvPr>
          <p:cNvSpPr txBox="1"/>
          <p:nvPr/>
        </p:nvSpPr>
        <p:spPr>
          <a:xfrm>
            <a:off x="8683370" y="2503304"/>
            <a:ext cx="3850318" cy="57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SzPts val="1400"/>
            </a:pPr>
            <a:r>
              <a:rPr lang="uk-UA" dirty="0">
                <a:solidFill>
                  <a:srgbClr val="003D79"/>
                </a:solidFill>
                <a:latin typeface="+mn-lt"/>
              </a:rPr>
              <a:t>Часткова компенсація суми кредиту на інвестиції в енергетичну незалежність</a:t>
            </a:r>
            <a:endParaRPr lang="uk-UA" b="1" dirty="0">
              <a:solidFill>
                <a:srgbClr val="003D79"/>
              </a:solidFill>
              <a:latin typeface="+mn-lt"/>
            </a:endParaRPr>
          </a:p>
        </p:txBody>
      </p:sp>
      <p:sp>
        <p:nvSpPr>
          <p:cNvPr id="81" name="Google Shape;441;g28c601db666_0_1640">
            <a:extLst>
              <a:ext uri="{FF2B5EF4-FFF2-40B4-BE49-F238E27FC236}">
                <a16:creationId xmlns:a16="http://schemas.microsoft.com/office/drawing/2014/main" id="{8F65181B-A241-4796-AAF9-A74D8CE7FDEB}"/>
              </a:ext>
            </a:extLst>
          </p:cNvPr>
          <p:cNvSpPr txBox="1"/>
          <p:nvPr/>
        </p:nvSpPr>
        <p:spPr>
          <a:xfrm>
            <a:off x="6625946" y="3845694"/>
            <a:ext cx="2151130" cy="48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uk-UA" b="1" dirty="0">
                <a:solidFill>
                  <a:schemeClr val="lt1"/>
                </a:solidFill>
                <a:latin typeface="+mn-lt"/>
                <a:ea typeface="Arial Black"/>
                <a:cs typeface="Arial Black"/>
                <a:sym typeface="Arial Black"/>
              </a:rPr>
              <a:t>Максимальний розмір гранту</a:t>
            </a:r>
          </a:p>
        </p:txBody>
      </p:sp>
      <p:sp>
        <p:nvSpPr>
          <p:cNvPr id="82" name="Google Shape;441;g28c601db666_0_1640">
            <a:extLst>
              <a:ext uri="{FF2B5EF4-FFF2-40B4-BE49-F238E27FC236}">
                <a16:creationId xmlns:a16="http://schemas.microsoft.com/office/drawing/2014/main" id="{1923880E-3E78-4E80-944B-BD234B172A48}"/>
              </a:ext>
            </a:extLst>
          </p:cNvPr>
          <p:cNvSpPr txBox="1"/>
          <p:nvPr/>
        </p:nvSpPr>
        <p:spPr>
          <a:xfrm>
            <a:off x="6625946" y="3200962"/>
            <a:ext cx="2151129" cy="48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>
              <a:buSzPts val="1400"/>
            </a:pPr>
            <a:r>
              <a:rPr lang="uk-UA" b="1" dirty="0">
                <a:solidFill>
                  <a:schemeClr val="lt1"/>
                </a:solidFill>
                <a:latin typeface="+mn-lt"/>
              </a:rPr>
              <a:t>Частка гранту від суми банківського кредиту</a:t>
            </a:r>
          </a:p>
        </p:txBody>
      </p:sp>
      <p:sp>
        <p:nvSpPr>
          <p:cNvPr id="84" name="Google Shape;447;g28c601db666_0_1640">
            <a:extLst>
              <a:ext uri="{FF2B5EF4-FFF2-40B4-BE49-F238E27FC236}">
                <a16:creationId xmlns:a16="http://schemas.microsoft.com/office/drawing/2014/main" id="{B974D7B2-6E99-47BE-BE00-DB9A253472EB}"/>
              </a:ext>
            </a:extLst>
          </p:cNvPr>
          <p:cNvSpPr txBox="1"/>
          <p:nvPr/>
        </p:nvSpPr>
        <p:spPr>
          <a:xfrm>
            <a:off x="10151409" y="3327580"/>
            <a:ext cx="684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uk-UA" sz="1600" dirty="0">
                <a:solidFill>
                  <a:srgbClr val="003D79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r>
              <a:rPr lang="uk-UA" sz="1600" b="0" i="0" u="none" strike="noStrike" cap="none" dirty="0">
                <a:solidFill>
                  <a:srgbClr val="003D79"/>
                </a:solidFill>
                <a:latin typeface="Arial Black"/>
                <a:ea typeface="Arial Black"/>
                <a:cs typeface="Arial Black"/>
                <a:sym typeface="Arial Black"/>
              </a:rPr>
              <a:t>0%</a:t>
            </a:r>
            <a:endParaRPr lang="uk-UA" sz="1400" b="0" i="0" u="none" strike="noStrike" cap="none" dirty="0">
              <a:solidFill>
                <a:srgbClr val="003D7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6" name="Google Shape;437;g28c601db666_0_1640">
            <a:extLst>
              <a:ext uri="{FF2B5EF4-FFF2-40B4-BE49-F238E27FC236}">
                <a16:creationId xmlns:a16="http://schemas.microsoft.com/office/drawing/2014/main" id="{F15EEEAC-09BE-4FCA-97D3-CE3222F8D3EC}"/>
              </a:ext>
            </a:extLst>
          </p:cNvPr>
          <p:cNvSpPr txBox="1"/>
          <p:nvPr/>
        </p:nvSpPr>
        <p:spPr>
          <a:xfrm>
            <a:off x="9751563" y="3900498"/>
            <a:ext cx="2151130" cy="35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80000"/>
              </a:lnSpc>
              <a:buSzPts val="1300"/>
            </a:pPr>
            <a:r>
              <a:rPr lang="uk-UA" sz="1600" b="1" i="0" u="none" strike="noStrike" cap="none" dirty="0">
                <a:solidFill>
                  <a:srgbClr val="003D79"/>
                </a:solidFill>
                <a:latin typeface="Arial Black"/>
                <a:ea typeface="Arial Black"/>
                <a:cs typeface="Arial Black"/>
                <a:sym typeface="Arial Black"/>
              </a:rPr>
              <a:t>€ 20 000 </a:t>
            </a:r>
            <a:r>
              <a:rPr lang="uk-UA" sz="1200" i="0" u="none" strike="noStrike" cap="none" dirty="0">
                <a:solidFill>
                  <a:srgbClr val="003D79"/>
                </a:solidFill>
                <a:latin typeface="+mn-lt"/>
                <a:ea typeface="Arial Black"/>
                <a:cs typeface="Arial Black"/>
                <a:sym typeface="Arial Black"/>
              </a:rPr>
              <a:t>(без ПДВ)</a:t>
            </a:r>
            <a:endParaRPr lang="uk-UA" sz="1200" i="0" u="none" strike="noStrike" cap="none" dirty="0">
              <a:solidFill>
                <a:srgbClr val="003D79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87" name="Google Shape;441;g28c601db666_0_1640">
            <a:extLst>
              <a:ext uri="{FF2B5EF4-FFF2-40B4-BE49-F238E27FC236}">
                <a16:creationId xmlns:a16="http://schemas.microsoft.com/office/drawing/2014/main" id="{10D92A82-BD20-40E0-B91C-DBB55BA63F28}"/>
              </a:ext>
            </a:extLst>
          </p:cNvPr>
          <p:cNvSpPr txBox="1"/>
          <p:nvPr/>
        </p:nvSpPr>
        <p:spPr>
          <a:xfrm>
            <a:off x="6625946" y="4515293"/>
            <a:ext cx="185291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uk-UA" b="1" dirty="0">
                <a:solidFill>
                  <a:schemeClr val="lt1"/>
                </a:solidFill>
                <a:ea typeface="Arial Black"/>
                <a:cs typeface="Arial Black"/>
                <a:sym typeface="Arial Black"/>
              </a:rPr>
              <a:t>Кількість грантів</a:t>
            </a:r>
          </a:p>
        </p:txBody>
      </p:sp>
      <p:sp>
        <p:nvSpPr>
          <p:cNvPr id="91" name="Google Shape;447;g28c601db666_0_1640">
            <a:extLst>
              <a:ext uri="{FF2B5EF4-FFF2-40B4-BE49-F238E27FC236}">
                <a16:creationId xmlns:a16="http://schemas.microsoft.com/office/drawing/2014/main" id="{4D51ED01-2ECC-46DD-BD82-0AC7C164A2E7}"/>
              </a:ext>
            </a:extLst>
          </p:cNvPr>
          <p:cNvSpPr txBox="1"/>
          <p:nvPr/>
        </p:nvSpPr>
        <p:spPr>
          <a:xfrm>
            <a:off x="10082713" y="4535223"/>
            <a:ext cx="794882" cy="31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uk-UA" sz="1600" b="0" i="0" u="none" strike="noStrike" cap="none" dirty="0">
                <a:solidFill>
                  <a:srgbClr val="003D79"/>
                </a:solidFill>
                <a:latin typeface="Arial Black"/>
                <a:ea typeface="Arial Black"/>
                <a:cs typeface="Arial Black"/>
                <a:sym typeface="Arial Black"/>
              </a:rPr>
              <a:t>42</a:t>
            </a:r>
            <a:endParaRPr lang="uk-UA" sz="1400" b="0" i="0" u="none" strike="noStrike" cap="none" dirty="0">
              <a:solidFill>
                <a:srgbClr val="003D7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2" name="Google Shape;441;g28c601db666_0_1640">
            <a:extLst>
              <a:ext uri="{FF2B5EF4-FFF2-40B4-BE49-F238E27FC236}">
                <a16:creationId xmlns:a16="http://schemas.microsoft.com/office/drawing/2014/main" id="{8AC65F55-77AD-47AD-96FD-DBB8E28BF023}"/>
              </a:ext>
            </a:extLst>
          </p:cNvPr>
          <p:cNvSpPr txBox="1"/>
          <p:nvPr/>
        </p:nvSpPr>
        <p:spPr>
          <a:xfrm>
            <a:off x="6625946" y="4948257"/>
            <a:ext cx="185291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uk-UA" b="1">
                <a:solidFill>
                  <a:schemeClr val="lt1"/>
                </a:solidFill>
                <a:ea typeface="Arial Black"/>
                <a:cs typeface="Arial Black"/>
                <a:sym typeface="Arial Black"/>
              </a:rPr>
              <a:t>Загальна сума</a:t>
            </a:r>
          </a:p>
        </p:txBody>
      </p:sp>
      <p:sp>
        <p:nvSpPr>
          <p:cNvPr id="95" name="Google Shape;447;g28c601db666_0_1640">
            <a:extLst>
              <a:ext uri="{FF2B5EF4-FFF2-40B4-BE49-F238E27FC236}">
                <a16:creationId xmlns:a16="http://schemas.microsoft.com/office/drawing/2014/main" id="{C0EA5254-1E1C-4946-80A3-A85300309839}"/>
              </a:ext>
            </a:extLst>
          </p:cNvPr>
          <p:cNvSpPr txBox="1"/>
          <p:nvPr/>
        </p:nvSpPr>
        <p:spPr>
          <a:xfrm>
            <a:off x="9798438" y="5001008"/>
            <a:ext cx="1510615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87500"/>
              </a:lnSpc>
              <a:spcBef>
                <a:spcPts val="600"/>
              </a:spcBef>
              <a:buSzPts val="1600"/>
            </a:pPr>
            <a:r>
              <a:rPr lang="uk-UA" sz="1600" dirty="0">
                <a:solidFill>
                  <a:srgbClr val="003D79"/>
                </a:solidFill>
                <a:latin typeface="Arial Black"/>
                <a:ea typeface="Arial Black"/>
                <a:cs typeface="Arial Black"/>
                <a:sym typeface="Arial Black"/>
              </a:rPr>
              <a:t>€850 000</a:t>
            </a:r>
            <a:endParaRPr lang="uk-UA" sz="1400" b="0" i="0" u="none" strike="noStrike" cap="none" dirty="0">
              <a:solidFill>
                <a:srgbClr val="003D7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97" name="Прямая соединительная линия 191">
            <a:extLst>
              <a:ext uri="{FF2B5EF4-FFF2-40B4-BE49-F238E27FC236}">
                <a16:creationId xmlns:a16="http://schemas.microsoft.com/office/drawing/2014/main" id="{115BDDA0-4BB1-46B6-B216-8CE45FEB2E6F}"/>
              </a:ext>
            </a:extLst>
          </p:cNvPr>
          <p:cNvCxnSpPr/>
          <p:nvPr/>
        </p:nvCxnSpPr>
        <p:spPr>
          <a:xfrm flipV="1">
            <a:off x="88145" y="5822171"/>
            <a:ext cx="12600000" cy="0"/>
          </a:xfrm>
          <a:prstGeom prst="line">
            <a:avLst/>
          </a:prstGeom>
          <a:ln w="31750">
            <a:solidFill>
              <a:srgbClr val="003D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Равнобедренный треугольник 192">
            <a:extLst>
              <a:ext uri="{FF2B5EF4-FFF2-40B4-BE49-F238E27FC236}">
                <a16:creationId xmlns:a16="http://schemas.microsoft.com/office/drawing/2014/main" id="{18A10B10-911A-4A56-B1CA-6A6DF59E4855}"/>
              </a:ext>
            </a:extLst>
          </p:cNvPr>
          <p:cNvSpPr/>
          <p:nvPr/>
        </p:nvSpPr>
        <p:spPr>
          <a:xfrm flipH="1" flipV="1">
            <a:off x="5139212" y="5678685"/>
            <a:ext cx="2520000" cy="360000"/>
          </a:xfrm>
          <a:prstGeom prst="triangle">
            <a:avLst/>
          </a:prstGeom>
          <a:solidFill>
            <a:srgbClr val="5DC64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0" name="Google Shape;447;g28c601db666_0_1640">
            <a:extLst>
              <a:ext uri="{FF2B5EF4-FFF2-40B4-BE49-F238E27FC236}">
                <a16:creationId xmlns:a16="http://schemas.microsoft.com/office/drawing/2014/main" id="{95BC02C2-5AAE-49DE-BE10-3F05CA2AC75B}"/>
              </a:ext>
            </a:extLst>
          </p:cNvPr>
          <p:cNvSpPr txBox="1"/>
          <p:nvPr/>
        </p:nvSpPr>
        <p:spPr>
          <a:xfrm>
            <a:off x="3827462" y="6153044"/>
            <a:ext cx="51435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87500"/>
              </a:lnSpc>
              <a:spcBef>
                <a:spcPts val="600"/>
              </a:spcBef>
              <a:buSzPts val="1600"/>
            </a:pPr>
            <a:r>
              <a:rPr lang="uk-UA" sz="1600" dirty="0">
                <a:solidFill>
                  <a:srgbClr val="003D79"/>
                </a:solidFill>
                <a:latin typeface="Arial Black"/>
                <a:ea typeface="Arial Black"/>
                <a:cs typeface="Arial Black"/>
                <a:sym typeface="Arial Black"/>
              </a:rPr>
              <a:t>Загальна сума Програми - €1 650 000</a:t>
            </a:r>
            <a:endParaRPr lang="uk-UA" sz="1400" b="0" i="0" u="none" strike="noStrike" cap="none" dirty="0">
              <a:solidFill>
                <a:srgbClr val="003D7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3" name="Google Shape;441;g28c601db666_0_1640">
            <a:extLst>
              <a:ext uri="{FF2B5EF4-FFF2-40B4-BE49-F238E27FC236}">
                <a16:creationId xmlns:a16="http://schemas.microsoft.com/office/drawing/2014/main" id="{A8B83BD6-1007-44C2-9424-0EDDFCD611FF}"/>
              </a:ext>
            </a:extLst>
          </p:cNvPr>
          <p:cNvSpPr txBox="1"/>
          <p:nvPr/>
        </p:nvSpPr>
        <p:spPr>
          <a:xfrm>
            <a:off x="6625946" y="1969761"/>
            <a:ext cx="1852914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uk-UA" b="1" dirty="0">
                <a:solidFill>
                  <a:schemeClr val="lt1"/>
                </a:solidFill>
                <a:ea typeface="Arial Black"/>
                <a:cs typeface="Arial Black"/>
                <a:sym typeface="Arial Black"/>
              </a:rPr>
              <a:t>Тип підтримки</a:t>
            </a:r>
          </a:p>
        </p:txBody>
      </p:sp>
      <p:sp>
        <p:nvSpPr>
          <p:cNvPr id="134" name="Google Shape;444;g28c601db666_0_1640">
            <a:extLst>
              <a:ext uri="{FF2B5EF4-FFF2-40B4-BE49-F238E27FC236}">
                <a16:creationId xmlns:a16="http://schemas.microsoft.com/office/drawing/2014/main" id="{12BEA685-BF70-4FDA-B1EE-AC7DE04E5983}"/>
              </a:ext>
            </a:extLst>
          </p:cNvPr>
          <p:cNvSpPr txBox="1"/>
          <p:nvPr/>
        </p:nvSpPr>
        <p:spPr>
          <a:xfrm>
            <a:off x="8683369" y="1930056"/>
            <a:ext cx="3809548" cy="41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uk-UA" dirty="0">
                <a:solidFill>
                  <a:srgbClr val="003D79"/>
                </a:solidFill>
                <a:latin typeface="+mn-lt"/>
              </a:rPr>
              <a:t>Грант з обов'язковим поєднанням з банківським кредитом</a:t>
            </a:r>
            <a:endParaRPr lang="uk-UA" b="1" dirty="0">
              <a:solidFill>
                <a:srgbClr val="003D79"/>
              </a:solidFill>
              <a:latin typeface="+mn-lt"/>
            </a:endParaRPr>
          </a:p>
        </p:txBody>
      </p:sp>
      <p:sp>
        <p:nvSpPr>
          <p:cNvPr id="56" name="Google Shape;441;g28c601db666_0_1640">
            <a:extLst>
              <a:ext uri="{FF2B5EF4-FFF2-40B4-BE49-F238E27FC236}">
                <a16:creationId xmlns:a16="http://schemas.microsoft.com/office/drawing/2014/main" id="{DADC1161-3ADE-4447-8CF2-7B140A82C4F6}"/>
              </a:ext>
            </a:extLst>
          </p:cNvPr>
          <p:cNvSpPr txBox="1"/>
          <p:nvPr/>
        </p:nvSpPr>
        <p:spPr>
          <a:xfrm>
            <a:off x="329093" y="2566000"/>
            <a:ext cx="2151129" cy="43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uk-UA" b="1" dirty="0">
                <a:solidFill>
                  <a:schemeClr val="lt1"/>
                </a:solidFill>
                <a:latin typeface="+mn-lt"/>
                <a:ea typeface="Arial Black"/>
                <a:cs typeface="Arial Black"/>
                <a:sym typeface="Arial Black"/>
              </a:rPr>
              <a:t>Цільове використання гранту</a:t>
            </a:r>
          </a:p>
        </p:txBody>
      </p:sp>
      <p:sp>
        <p:nvSpPr>
          <p:cNvPr id="60" name="Google Shape;444;g28c601db666_0_1640">
            <a:extLst>
              <a:ext uri="{FF2B5EF4-FFF2-40B4-BE49-F238E27FC236}">
                <a16:creationId xmlns:a16="http://schemas.microsoft.com/office/drawing/2014/main" id="{4C506F5A-CB76-41B4-BC0A-50B84F29A7DC}"/>
              </a:ext>
            </a:extLst>
          </p:cNvPr>
          <p:cNvSpPr txBox="1"/>
          <p:nvPr/>
        </p:nvSpPr>
        <p:spPr>
          <a:xfrm>
            <a:off x="2399062" y="2492059"/>
            <a:ext cx="3850318" cy="57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SzPts val="1400"/>
            </a:pPr>
            <a:r>
              <a:rPr lang="uk-UA" dirty="0">
                <a:solidFill>
                  <a:srgbClr val="5DC64B"/>
                </a:solidFill>
                <a:latin typeface="+mn-lt"/>
              </a:rPr>
              <a:t>Фінансування інвестицій в енергетичну стійкість підприємства</a:t>
            </a:r>
            <a:endParaRPr lang="uk-UA" b="1" dirty="0">
              <a:solidFill>
                <a:srgbClr val="5DC64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092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 mod="1">
    <p:ext uri="{6950BFC3-D8DA-4A85-94F7-54DA5524770B}">
      <p188:commentRel xmlns:p188="http://schemas.microsoft.com/office/powerpoint/2018/8/main" xmlns="" r:id="rId1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11682393" y="6655538"/>
            <a:ext cx="957413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uk-U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18;p3">
            <a:extLst>
              <a:ext uri="{FF2B5EF4-FFF2-40B4-BE49-F238E27FC236}">
                <a16:creationId xmlns:a16="http://schemas.microsoft.com/office/drawing/2014/main" id="{5FC25769-B4DA-47A1-A053-66E87C29B4FD}"/>
              </a:ext>
            </a:extLst>
          </p:cNvPr>
          <p:cNvSpPr txBox="1"/>
          <p:nvPr/>
        </p:nvSpPr>
        <p:spPr>
          <a:xfrm>
            <a:off x="3272124" y="149259"/>
            <a:ext cx="6219288" cy="44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Напрями використання коштів за </a:t>
            </a:r>
            <a:r>
              <a:rPr lang="uk-UA" sz="24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Проєкту</a:t>
            </a:r>
            <a:endParaRPr lang="ru-RU" sz="24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310D086-CB08-4023-BFEF-C2F7A6B0B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856" y="3393299"/>
            <a:ext cx="2254884" cy="2858057"/>
          </a:xfrm>
          <a:prstGeom prst="rect">
            <a:avLst/>
          </a:prstGeom>
        </p:spPr>
      </p:pic>
      <p:sp>
        <p:nvSpPr>
          <p:cNvPr id="58" name="Прямокутник 25">
            <a:extLst>
              <a:ext uri="{FF2B5EF4-FFF2-40B4-BE49-F238E27FC236}">
                <a16:creationId xmlns:a16="http://schemas.microsoft.com/office/drawing/2014/main" id="{182CE176-D41C-4CCE-A619-9F25B0A9A639}"/>
              </a:ext>
            </a:extLst>
          </p:cNvPr>
          <p:cNvSpPr/>
          <p:nvPr/>
        </p:nvSpPr>
        <p:spPr>
          <a:xfrm>
            <a:off x="10532526" y="5032779"/>
            <a:ext cx="1760987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rgbClr val="003D79"/>
                </a:solidFill>
              </a:rPr>
              <a:t>Енергоефективне виробниче обладнання</a:t>
            </a:r>
          </a:p>
        </p:txBody>
      </p:sp>
      <p:cxnSp>
        <p:nvCxnSpPr>
          <p:cNvPr id="59" name="Пряма сполучна лінія 26">
            <a:extLst>
              <a:ext uri="{FF2B5EF4-FFF2-40B4-BE49-F238E27FC236}">
                <a16:creationId xmlns:a16="http://schemas.microsoft.com/office/drawing/2014/main" id="{E5A963A7-ADCB-44BB-8854-61D4E479567F}"/>
              </a:ext>
            </a:extLst>
          </p:cNvPr>
          <p:cNvCxnSpPr/>
          <p:nvPr/>
        </p:nvCxnSpPr>
        <p:spPr>
          <a:xfrm flipV="1">
            <a:off x="10210781" y="5896868"/>
            <a:ext cx="1980000" cy="0"/>
          </a:xfrm>
          <a:prstGeom prst="line">
            <a:avLst/>
          </a:prstGeom>
          <a:ln w="28575">
            <a:solidFill>
              <a:srgbClr val="003D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8D7D238F-C03D-4931-A173-E095198CF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874" y="830008"/>
            <a:ext cx="2826092" cy="2402860"/>
          </a:xfrm>
          <a:prstGeom prst="rect">
            <a:avLst/>
          </a:prstGeom>
        </p:spPr>
      </p:pic>
      <p:cxnSp>
        <p:nvCxnSpPr>
          <p:cNvPr id="62" name="Пряма сполучна лінія 32">
            <a:extLst>
              <a:ext uri="{FF2B5EF4-FFF2-40B4-BE49-F238E27FC236}">
                <a16:creationId xmlns:a16="http://schemas.microsoft.com/office/drawing/2014/main" id="{3BB1657E-9156-4660-8E82-98500A468596}"/>
              </a:ext>
            </a:extLst>
          </p:cNvPr>
          <p:cNvCxnSpPr/>
          <p:nvPr/>
        </p:nvCxnSpPr>
        <p:spPr>
          <a:xfrm flipV="1">
            <a:off x="418138" y="2943607"/>
            <a:ext cx="1872000" cy="0"/>
          </a:xfrm>
          <a:prstGeom prst="line">
            <a:avLst/>
          </a:prstGeom>
          <a:ln w="28575">
            <a:solidFill>
              <a:srgbClr val="003D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кутник 33">
            <a:extLst>
              <a:ext uri="{FF2B5EF4-FFF2-40B4-BE49-F238E27FC236}">
                <a16:creationId xmlns:a16="http://schemas.microsoft.com/office/drawing/2014/main" id="{9168CA3F-9395-4B35-BF26-CBC08A792E60}"/>
              </a:ext>
            </a:extLst>
          </p:cNvPr>
          <p:cNvSpPr/>
          <p:nvPr/>
        </p:nvSpPr>
        <p:spPr>
          <a:xfrm>
            <a:off x="418138" y="2149334"/>
            <a:ext cx="1767175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b="1" dirty="0">
                <a:solidFill>
                  <a:srgbClr val="003D79"/>
                </a:solidFill>
              </a:rPr>
              <a:t>Відновлювальні джерела енергії</a:t>
            </a: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FAD4D376-6E53-4FA2-B9A8-4E9BCFB43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5316" y="3966445"/>
            <a:ext cx="2411650" cy="2284911"/>
          </a:xfrm>
          <a:prstGeom prst="rect">
            <a:avLst/>
          </a:prstGeom>
        </p:spPr>
      </p:pic>
      <p:cxnSp>
        <p:nvCxnSpPr>
          <p:cNvPr id="79" name="Пряма сполучна лінія 36">
            <a:extLst>
              <a:ext uri="{FF2B5EF4-FFF2-40B4-BE49-F238E27FC236}">
                <a16:creationId xmlns:a16="http://schemas.microsoft.com/office/drawing/2014/main" id="{E652BD17-BAAE-416C-B5D8-9A4942D4D086}"/>
              </a:ext>
            </a:extLst>
          </p:cNvPr>
          <p:cNvCxnSpPr/>
          <p:nvPr/>
        </p:nvCxnSpPr>
        <p:spPr>
          <a:xfrm flipV="1">
            <a:off x="343316" y="5790367"/>
            <a:ext cx="1872000" cy="0"/>
          </a:xfrm>
          <a:prstGeom prst="line">
            <a:avLst/>
          </a:prstGeom>
          <a:ln w="28575">
            <a:solidFill>
              <a:srgbClr val="003D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кутник 37">
            <a:extLst>
              <a:ext uri="{FF2B5EF4-FFF2-40B4-BE49-F238E27FC236}">
                <a16:creationId xmlns:a16="http://schemas.microsoft.com/office/drawing/2014/main" id="{87FEAF0B-342D-4427-B45E-DC49375C1028}"/>
              </a:ext>
            </a:extLst>
          </p:cNvPr>
          <p:cNvSpPr/>
          <p:nvPr/>
        </p:nvSpPr>
        <p:spPr>
          <a:xfrm>
            <a:off x="334572" y="5010429"/>
            <a:ext cx="16187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b="1" dirty="0">
                <a:solidFill>
                  <a:srgbClr val="003D79"/>
                </a:solidFill>
              </a:rPr>
              <a:t>Установки зберігання енергії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0EEABE-3BCF-45B7-8192-E4F4AA61F7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9856" y="947957"/>
            <a:ext cx="2444772" cy="2284895"/>
          </a:xfrm>
          <a:prstGeom prst="rect">
            <a:avLst/>
          </a:prstGeom>
        </p:spPr>
      </p:pic>
      <p:cxnSp>
        <p:nvCxnSpPr>
          <p:cNvPr id="83" name="Пряма сполучна лінія 26">
            <a:extLst>
              <a:ext uri="{FF2B5EF4-FFF2-40B4-BE49-F238E27FC236}">
                <a16:creationId xmlns:a16="http://schemas.microsoft.com/office/drawing/2014/main" id="{3C34642D-5D59-42BE-AA6E-5B56F6767576}"/>
              </a:ext>
            </a:extLst>
          </p:cNvPr>
          <p:cNvCxnSpPr/>
          <p:nvPr/>
        </p:nvCxnSpPr>
        <p:spPr>
          <a:xfrm flipV="1">
            <a:off x="10423019" y="2705701"/>
            <a:ext cx="1980000" cy="0"/>
          </a:xfrm>
          <a:prstGeom prst="line">
            <a:avLst/>
          </a:prstGeom>
          <a:ln w="28575">
            <a:solidFill>
              <a:srgbClr val="003D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кутник 33">
            <a:extLst>
              <a:ext uri="{FF2B5EF4-FFF2-40B4-BE49-F238E27FC236}">
                <a16:creationId xmlns:a16="http://schemas.microsoft.com/office/drawing/2014/main" id="{74FF0C96-B67D-413D-B08A-7625A6B4D666}"/>
              </a:ext>
            </a:extLst>
          </p:cNvPr>
          <p:cNvSpPr/>
          <p:nvPr/>
        </p:nvSpPr>
        <p:spPr>
          <a:xfrm>
            <a:off x="10514628" y="1985701"/>
            <a:ext cx="1917514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b="1" dirty="0">
                <a:solidFill>
                  <a:srgbClr val="003D79"/>
                </a:solidFill>
              </a:rPr>
              <a:t>Невідновлювальні джерела енергії</a:t>
            </a:r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52E0D512-1111-4E10-985F-7A8A322B98BB}"/>
              </a:ext>
            </a:extLst>
          </p:cNvPr>
          <p:cNvSpPr/>
          <p:nvPr/>
        </p:nvSpPr>
        <p:spPr>
          <a:xfrm>
            <a:off x="5334720" y="2858101"/>
            <a:ext cx="2179782" cy="1985819"/>
          </a:xfrm>
          <a:prstGeom prst="roundRect">
            <a:avLst>
              <a:gd name="adj" fmla="val 19353"/>
            </a:avLst>
          </a:prstGeom>
          <a:solidFill>
            <a:srgbClr val="00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C83E682-AA49-41C9-802C-9191A644B83E}"/>
              </a:ext>
            </a:extLst>
          </p:cNvPr>
          <p:cNvSpPr/>
          <p:nvPr/>
        </p:nvSpPr>
        <p:spPr>
          <a:xfrm>
            <a:off x="5182320" y="2705701"/>
            <a:ext cx="2179782" cy="1985819"/>
          </a:xfrm>
          <a:prstGeom prst="roundRect">
            <a:avLst>
              <a:gd name="adj" fmla="val 19353"/>
            </a:avLst>
          </a:prstGeom>
          <a:solidFill>
            <a:srgbClr val="5DC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b="1" dirty="0">
              <a:solidFill>
                <a:srgbClr val="003D79"/>
              </a:solidFill>
            </a:endParaRPr>
          </a:p>
        </p:txBody>
      </p:sp>
      <p:pic>
        <p:nvPicPr>
          <p:cNvPr id="6" name="Рисунок 5" descr="Мозговой штурм группы">
            <a:extLst>
              <a:ext uri="{FF2B5EF4-FFF2-40B4-BE49-F238E27FC236}">
                <a16:creationId xmlns:a16="http://schemas.microsoft.com/office/drawing/2014/main" id="{13A1C8F7-007F-4614-93D4-01F4ACC165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689026" y="2705701"/>
            <a:ext cx="1158444" cy="115844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854239-F607-4550-ADB2-07BB734A3E7A}"/>
              </a:ext>
            </a:extLst>
          </p:cNvPr>
          <p:cNvSpPr/>
          <p:nvPr/>
        </p:nvSpPr>
        <p:spPr>
          <a:xfrm>
            <a:off x="5182320" y="3755220"/>
            <a:ext cx="2179782" cy="899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sz="1200" b="1" dirty="0">
                <a:solidFill>
                  <a:srgbClr val="003D79"/>
                </a:solidFill>
              </a:rPr>
              <a:t>10% від вартості інвестицій на фінансування супутніх робіт та послуг з монтажу обладнання, енергоаудиту</a:t>
            </a:r>
            <a:endParaRPr lang="ru-RU" sz="1200" b="1" dirty="0">
              <a:solidFill>
                <a:srgbClr val="00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6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 mod="1">
    <p:ext uri="{6950BFC3-D8DA-4A85-94F7-54DA5524770B}">
      <p188:commentRel xmlns="" xmlns:p188="http://schemas.microsoft.com/office/powerpoint/2018/8/main" r:id="rId1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118;p3">
            <a:extLst>
              <a:ext uri="{FF2B5EF4-FFF2-40B4-BE49-F238E27FC236}">
                <a16:creationId xmlns:a16="http://schemas.microsoft.com/office/drawing/2014/main" id="{60894C8E-E913-49DA-96C2-EC7C8273D51F}"/>
              </a:ext>
            </a:extLst>
          </p:cNvPr>
          <p:cNvSpPr txBox="1"/>
          <p:nvPr/>
        </p:nvSpPr>
        <p:spPr>
          <a:xfrm>
            <a:off x="105871" y="193767"/>
            <a:ext cx="11193021" cy="329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/>
          <a:p>
            <a:pPr lvl="0"/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Механізм надання Грантів для мікро підприємств за Компонентом І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AD5EF71-6762-4751-9264-693D63053A01}"/>
              </a:ext>
            </a:extLst>
          </p:cNvPr>
          <p:cNvGrpSpPr/>
          <p:nvPr/>
        </p:nvGrpSpPr>
        <p:grpSpPr>
          <a:xfrm>
            <a:off x="1876229" y="3005656"/>
            <a:ext cx="1200608" cy="1188000"/>
            <a:chOff x="1362725" y="2568829"/>
            <a:chExt cx="1200608" cy="1188000"/>
          </a:xfrm>
        </p:grpSpPr>
        <p:pic>
          <p:nvPicPr>
            <p:cNvPr id="70" name="Рисунок 6" descr="Мужчина">
              <a:extLst>
                <a:ext uri="{FF2B5EF4-FFF2-40B4-BE49-F238E27FC236}">
                  <a16:creationId xmlns:a16="http://schemas.microsoft.com/office/drawing/2014/main" id="{406FEE22-8AB3-4A5A-9389-30A1D3F15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362725" y="2568829"/>
              <a:ext cx="1200608" cy="1188000"/>
            </a:xfrm>
            <a:prstGeom prst="rect">
              <a:avLst/>
            </a:prstGeom>
          </p:spPr>
        </p:pic>
        <p:pic>
          <p:nvPicPr>
            <p:cNvPr id="71" name="Рисунок 8" descr="Галстук">
              <a:extLst>
                <a:ext uri="{FF2B5EF4-FFF2-40B4-BE49-F238E27FC236}">
                  <a16:creationId xmlns:a16="http://schemas.microsoft.com/office/drawing/2014/main" id="{A39A8EC6-158F-4B9A-906F-D642D1C27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817500" y="2835623"/>
              <a:ext cx="291058" cy="288000"/>
            </a:xfrm>
            <a:prstGeom prst="rect">
              <a:avLst/>
            </a:prstGeom>
          </p:spPr>
        </p:pic>
        <p:pic>
          <p:nvPicPr>
            <p:cNvPr id="72" name="Рисунок 10" descr="Чемодан">
              <a:extLst>
                <a:ext uri="{FF2B5EF4-FFF2-40B4-BE49-F238E27FC236}">
                  <a16:creationId xmlns:a16="http://schemas.microsoft.com/office/drawing/2014/main" id="{88F96E97-12BA-4EBD-B461-241ABA232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2017008" y="3206808"/>
              <a:ext cx="363820" cy="360000"/>
            </a:xfrm>
            <a:prstGeom prst="rect">
              <a:avLst/>
            </a:prstGeom>
          </p:spPr>
        </p:pic>
      </p:grpSp>
      <p:sp>
        <p:nvSpPr>
          <p:cNvPr id="75" name="Google Shape;426;g28c601db666_0_3545">
            <a:extLst>
              <a:ext uri="{FF2B5EF4-FFF2-40B4-BE49-F238E27FC236}">
                <a16:creationId xmlns:a16="http://schemas.microsoft.com/office/drawing/2014/main" id="{7AE30C27-7033-4D4E-BED8-45A0DBD65F14}"/>
              </a:ext>
            </a:extLst>
          </p:cNvPr>
          <p:cNvSpPr txBox="1"/>
          <p:nvPr/>
        </p:nvSpPr>
        <p:spPr>
          <a:xfrm rot="16200000">
            <a:off x="1366892" y="3451018"/>
            <a:ext cx="136809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 Black"/>
                <a:cs typeface="Arial Black"/>
                <a:sym typeface="Arial Black"/>
              </a:rPr>
              <a:t>підприємець</a:t>
            </a:r>
            <a:endParaRPr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Arial Black"/>
              <a:cs typeface="Arial Black"/>
              <a:sym typeface="Arial Black"/>
            </a:endParaRPr>
          </a:p>
        </p:txBody>
      </p:sp>
      <p:sp>
        <p:nvSpPr>
          <p:cNvPr id="79" name="Google Shape;383;g28c601db666_0_3545">
            <a:extLst>
              <a:ext uri="{FF2B5EF4-FFF2-40B4-BE49-F238E27FC236}">
                <a16:creationId xmlns:a16="http://schemas.microsoft.com/office/drawing/2014/main" id="{9D72C24F-704A-45D9-9F0C-0A81A5235D6A}"/>
              </a:ext>
            </a:extLst>
          </p:cNvPr>
          <p:cNvSpPr/>
          <p:nvPr/>
        </p:nvSpPr>
        <p:spPr>
          <a:xfrm>
            <a:off x="4869212" y="1698191"/>
            <a:ext cx="3059999" cy="576000"/>
          </a:xfrm>
          <a:prstGeom prst="roundRect">
            <a:avLst>
              <a:gd name="adj" fmla="val 7412"/>
            </a:avLst>
          </a:prstGeom>
          <a:solidFill>
            <a:srgbClr val="EAF9E8"/>
          </a:solidFill>
          <a:ln w="12700" cap="flat" cmpd="sng">
            <a:solidFill>
              <a:srgbClr val="5DC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b="1" dirty="0">
                <a:solidFill>
                  <a:srgbClr val="5DC74B"/>
                </a:solidFill>
                <a:ea typeface="Arial Black"/>
                <a:cs typeface="Arial Black"/>
                <a:sym typeface="Arial Black"/>
              </a:rPr>
              <a:t>Подача заявки з </a:t>
            </a:r>
            <a:r>
              <a:rPr lang="uk-UA" b="1" dirty="0">
                <a:solidFill>
                  <a:srgbClr val="5DC74B"/>
                </a:solidFill>
                <a:ea typeface="Arial Black"/>
                <a:cs typeface="Arial" panose="020B0604020202020204" pitchFamily="34" charset="0"/>
                <a:sym typeface="Arial Black"/>
              </a:rPr>
              <a:t>інформацією про підприємство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7824439-18D5-4523-85D5-31BCF9DED833}"/>
              </a:ext>
            </a:extLst>
          </p:cNvPr>
          <p:cNvGrpSpPr/>
          <p:nvPr/>
        </p:nvGrpSpPr>
        <p:grpSpPr>
          <a:xfrm>
            <a:off x="4869212" y="933274"/>
            <a:ext cx="3060000" cy="504000"/>
            <a:chOff x="3955313" y="2041302"/>
            <a:chExt cx="3060000" cy="504000"/>
          </a:xfrm>
        </p:grpSpPr>
        <p:sp>
          <p:nvSpPr>
            <p:cNvPr id="77" name="Google Shape;383;g28c601db666_0_3545">
              <a:extLst>
                <a:ext uri="{FF2B5EF4-FFF2-40B4-BE49-F238E27FC236}">
                  <a16:creationId xmlns:a16="http://schemas.microsoft.com/office/drawing/2014/main" id="{062C814D-49BD-45E5-BEF9-D36E6EF95DE8}"/>
                </a:ext>
              </a:extLst>
            </p:cNvPr>
            <p:cNvSpPr/>
            <p:nvPr/>
          </p:nvSpPr>
          <p:spPr>
            <a:xfrm>
              <a:off x="3955313" y="2041302"/>
              <a:ext cx="3060000" cy="504000"/>
            </a:xfrm>
            <a:prstGeom prst="roundRect">
              <a:avLst>
                <a:gd name="adj" fmla="val 7118"/>
              </a:avLst>
            </a:prstGeom>
            <a:solidFill>
              <a:srgbClr val="5DC64B"/>
            </a:solidFill>
            <a:ln w="12700" cap="flat" cmpd="sng">
              <a:solidFill>
                <a:srgbClr val="5DC6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426;g28c601db666_0_3545">
              <a:extLst>
                <a:ext uri="{FF2B5EF4-FFF2-40B4-BE49-F238E27FC236}">
                  <a16:creationId xmlns:a16="http://schemas.microsoft.com/office/drawing/2014/main" id="{6722D4B3-D1C9-4A5E-96B9-935CBD7BA8D6}"/>
                </a:ext>
              </a:extLst>
            </p:cNvPr>
            <p:cNvSpPr txBox="1"/>
            <p:nvPr/>
          </p:nvSpPr>
          <p:spPr>
            <a:xfrm>
              <a:off x="4074614" y="2073034"/>
              <a:ext cx="1798928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600" b="1" dirty="0">
                  <a:solidFill>
                    <a:srgbClr val="FFFFFF"/>
                  </a:solidFill>
                  <a:latin typeface="+mn-lt"/>
                  <a:ea typeface="Arial Black"/>
                  <a:cs typeface="Arial Black"/>
                  <a:sym typeface="Arial Black"/>
                </a:rPr>
                <a:t>ІТ-ПЛАТФОРМА</a:t>
              </a:r>
              <a:endParaRPr sz="1600" b="1" dirty="0">
                <a:solidFill>
                  <a:srgbClr val="FFFFFF"/>
                </a:solidFill>
                <a:latin typeface="+mn-lt"/>
                <a:ea typeface="Arial Black"/>
                <a:cs typeface="Arial Black"/>
                <a:sym typeface="Arial Black"/>
              </a:endParaRPr>
            </a:p>
          </p:txBody>
        </p:sp>
        <p:pic>
          <p:nvPicPr>
            <p:cNvPr id="82" name="Google Shape;610;g28c601db666_0_3129">
              <a:extLst>
                <a:ext uri="{FF2B5EF4-FFF2-40B4-BE49-F238E27FC236}">
                  <a16:creationId xmlns:a16="http://schemas.microsoft.com/office/drawing/2014/main" id="{90106528-27A4-4F7B-A846-2489C9788F99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130970" y="2111145"/>
              <a:ext cx="756000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383;g28c601db666_0_3545">
            <a:extLst>
              <a:ext uri="{FF2B5EF4-FFF2-40B4-BE49-F238E27FC236}">
                <a16:creationId xmlns:a16="http://schemas.microsoft.com/office/drawing/2014/main" id="{947266DB-D291-4A98-91C2-644A9ED0DCA0}"/>
              </a:ext>
            </a:extLst>
          </p:cNvPr>
          <p:cNvSpPr/>
          <p:nvPr/>
        </p:nvSpPr>
        <p:spPr>
          <a:xfrm>
            <a:off x="4869212" y="2522651"/>
            <a:ext cx="3060000" cy="576000"/>
          </a:xfrm>
          <a:prstGeom prst="roundRect">
            <a:avLst>
              <a:gd name="adj" fmla="val 10938"/>
            </a:avLst>
          </a:prstGeom>
          <a:solidFill>
            <a:srgbClr val="EAF9E8"/>
          </a:solidFill>
          <a:ln w="12700" cap="flat" cmpd="sng">
            <a:solidFill>
              <a:srgbClr val="5DC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algn="ctr"/>
            <a:r>
              <a:rPr lang="uk-UA" b="1" dirty="0">
                <a:solidFill>
                  <a:srgbClr val="5DC74B"/>
                </a:solidFill>
                <a:sym typeface="Arial Black"/>
              </a:rPr>
              <a:t>Автоматичне рейтингування</a:t>
            </a:r>
          </a:p>
          <a:p>
            <a:pPr algn="ctr"/>
            <a:r>
              <a:rPr lang="uk-UA" b="1" dirty="0">
                <a:solidFill>
                  <a:srgbClr val="5DC74B"/>
                </a:solidFill>
                <a:sym typeface="Arial Black"/>
              </a:rPr>
              <a:t>та визначення переможців І туру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64187D5-F912-4B94-85C2-F79E048364C0}"/>
              </a:ext>
            </a:extLst>
          </p:cNvPr>
          <p:cNvGrpSpPr/>
          <p:nvPr/>
        </p:nvGrpSpPr>
        <p:grpSpPr>
          <a:xfrm>
            <a:off x="9297310" y="913539"/>
            <a:ext cx="3060000" cy="540000"/>
            <a:chOff x="9366976" y="2067270"/>
            <a:chExt cx="3060000" cy="540000"/>
          </a:xfrm>
        </p:grpSpPr>
        <p:sp>
          <p:nvSpPr>
            <p:cNvPr id="112" name="Google Shape;383;g28c601db666_0_3545">
              <a:extLst>
                <a:ext uri="{FF2B5EF4-FFF2-40B4-BE49-F238E27FC236}">
                  <a16:creationId xmlns:a16="http://schemas.microsoft.com/office/drawing/2014/main" id="{9E647680-E4E5-48D2-8481-CFE12FD4053A}"/>
                </a:ext>
              </a:extLst>
            </p:cNvPr>
            <p:cNvSpPr/>
            <p:nvPr/>
          </p:nvSpPr>
          <p:spPr>
            <a:xfrm>
              <a:off x="9366976" y="2067270"/>
              <a:ext cx="3060000" cy="540000"/>
            </a:xfrm>
            <a:prstGeom prst="roundRect">
              <a:avLst>
                <a:gd name="adj" fmla="val 7755"/>
              </a:avLst>
            </a:prstGeom>
            <a:solidFill>
              <a:srgbClr val="003D79"/>
            </a:solidFill>
            <a:ln w="12700" cap="flat" cmpd="sng">
              <a:solidFill>
                <a:srgbClr val="003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426;g28c601db666_0_3545">
              <a:extLst>
                <a:ext uri="{FF2B5EF4-FFF2-40B4-BE49-F238E27FC236}">
                  <a16:creationId xmlns:a16="http://schemas.microsoft.com/office/drawing/2014/main" id="{F6A8BD97-D57A-4ABB-9D4E-781F335A7A99}"/>
                </a:ext>
              </a:extLst>
            </p:cNvPr>
            <p:cNvSpPr txBox="1"/>
            <p:nvPr/>
          </p:nvSpPr>
          <p:spPr>
            <a:xfrm>
              <a:off x="9946695" y="2131998"/>
              <a:ext cx="1900558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600" b="1" dirty="0">
                  <a:solidFill>
                    <a:srgbClr val="FFFFFF"/>
                  </a:solidFill>
                  <a:latin typeface="+mn-lt"/>
                  <a:ea typeface="Arial Black"/>
                  <a:cs typeface="Arial Black"/>
                  <a:sym typeface="Arial Black"/>
                </a:rPr>
                <a:t>Банки-партнери</a:t>
              </a:r>
              <a:endParaRPr sz="1600" b="1" dirty="0">
                <a:solidFill>
                  <a:srgbClr val="FFFFFF"/>
                </a:solidFill>
                <a:latin typeface="+mn-lt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140" name="Google Shape;383;g28c601db666_0_3545">
            <a:extLst>
              <a:ext uri="{FF2B5EF4-FFF2-40B4-BE49-F238E27FC236}">
                <a16:creationId xmlns:a16="http://schemas.microsoft.com/office/drawing/2014/main" id="{0743639C-BFC2-4998-836E-7FDDFDE90176}"/>
              </a:ext>
            </a:extLst>
          </p:cNvPr>
          <p:cNvSpPr/>
          <p:nvPr/>
        </p:nvSpPr>
        <p:spPr>
          <a:xfrm>
            <a:off x="9297308" y="3248687"/>
            <a:ext cx="3060000" cy="576000"/>
          </a:xfrm>
          <a:prstGeom prst="roundRect">
            <a:avLst>
              <a:gd name="adj" fmla="val 638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rgbClr val="003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solidFill>
                  <a:srgbClr val="003D79"/>
                </a:solidFill>
                <a:sym typeface="Arial Black"/>
              </a:rPr>
              <a:t>Offline-</a:t>
            </a:r>
            <a:r>
              <a:rPr lang="uk-UA" b="1" dirty="0">
                <a:solidFill>
                  <a:srgbClr val="003D79"/>
                </a:solidFill>
                <a:sym typeface="Arial Black"/>
              </a:rPr>
              <a:t>аналіз у межах ІІ туру</a:t>
            </a:r>
            <a:endParaRPr lang="en-US" b="1" dirty="0">
              <a:solidFill>
                <a:srgbClr val="003D79"/>
              </a:solidFill>
              <a:sym typeface="Arial Black"/>
            </a:endParaRPr>
          </a:p>
        </p:txBody>
      </p:sp>
      <p:sp>
        <p:nvSpPr>
          <p:cNvPr id="141" name="Google Shape;383;g28c601db666_0_3545">
            <a:extLst>
              <a:ext uri="{FF2B5EF4-FFF2-40B4-BE49-F238E27FC236}">
                <a16:creationId xmlns:a16="http://schemas.microsoft.com/office/drawing/2014/main" id="{5FE2FA83-5B2D-4E8B-9AF0-EE06C7E04DEB}"/>
              </a:ext>
            </a:extLst>
          </p:cNvPr>
          <p:cNvSpPr/>
          <p:nvPr/>
        </p:nvSpPr>
        <p:spPr>
          <a:xfrm>
            <a:off x="9297307" y="4770334"/>
            <a:ext cx="3060000" cy="25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rgbClr val="003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b="1" dirty="0">
                <a:solidFill>
                  <a:srgbClr val="003D79"/>
                </a:solidFill>
                <a:ea typeface="Arial Black"/>
                <a:cs typeface="Arial" panose="020B0604020202020204" pitchFamily="34" charset="0"/>
                <a:sym typeface="Arial Black"/>
              </a:rPr>
              <a:t>Відкриття рахунку</a:t>
            </a:r>
          </a:p>
        </p:txBody>
      </p:sp>
      <p:sp>
        <p:nvSpPr>
          <p:cNvPr id="142" name="Google Shape;383;g28c601db666_0_3545">
            <a:extLst>
              <a:ext uri="{FF2B5EF4-FFF2-40B4-BE49-F238E27FC236}">
                <a16:creationId xmlns:a16="http://schemas.microsoft.com/office/drawing/2014/main" id="{BADEE86C-A645-4B3B-BEA3-822E85C41C8A}"/>
              </a:ext>
            </a:extLst>
          </p:cNvPr>
          <p:cNvSpPr/>
          <p:nvPr/>
        </p:nvSpPr>
        <p:spPr>
          <a:xfrm>
            <a:off x="9305520" y="5138385"/>
            <a:ext cx="3060000" cy="25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rgbClr val="003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b="1" dirty="0">
                <a:solidFill>
                  <a:srgbClr val="003D79"/>
                </a:solidFill>
                <a:ea typeface="Arial Black"/>
                <a:cs typeface="Arial" panose="020B0604020202020204" pitchFamily="34" charset="0"/>
                <a:sym typeface="Arial Black"/>
              </a:rPr>
              <a:t>Укладення грантової угоди </a:t>
            </a:r>
          </a:p>
        </p:txBody>
      </p:sp>
      <p:sp>
        <p:nvSpPr>
          <p:cNvPr id="143" name="Google Shape;383;g28c601db666_0_3545">
            <a:extLst>
              <a:ext uri="{FF2B5EF4-FFF2-40B4-BE49-F238E27FC236}">
                <a16:creationId xmlns:a16="http://schemas.microsoft.com/office/drawing/2014/main" id="{93049C55-99EF-4A42-A8C8-C15677F17A7B}"/>
              </a:ext>
            </a:extLst>
          </p:cNvPr>
          <p:cNvSpPr/>
          <p:nvPr/>
        </p:nvSpPr>
        <p:spPr>
          <a:xfrm>
            <a:off x="9297307" y="5493227"/>
            <a:ext cx="3060000" cy="432000"/>
          </a:xfrm>
          <a:prstGeom prst="roundRect">
            <a:avLst>
              <a:gd name="adj" fmla="val 1221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rgbClr val="003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91425" rIns="36000" bIns="91425" anchor="ctr" anchorCtr="0">
            <a:noAutofit/>
          </a:bodyPr>
          <a:lstStyle/>
          <a:p>
            <a:pPr lvl="0"/>
            <a:r>
              <a:rPr lang="uk-UA" b="1" dirty="0">
                <a:solidFill>
                  <a:srgbClr val="003D79"/>
                </a:solidFill>
                <a:ea typeface="Arial Black"/>
                <a:cs typeface="Arial" panose="020B0604020202020204" pitchFamily="34" charset="0"/>
                <a:sym typeface="Arial Black"/>
              </a:rPr>
              <a:t>Сплата гранту двома частинами: І платіж </a:t>
            </a:r>
            <a:r>
              <a:rPr lang="uk-UA" i="1" dirty="0">
                <a:solidFill>
                  <a:srgbClr val="003D79"/>
                </a:solidFill>
                <a:ea typeface="Arial Black"/>
                <a:cs typeface="Arial" panose="020B0604020202020204" pitchFamily="34" charset="0"/>
                <a:sym typeface="Arial Black"/>
              </a:rPr>
              <a:t>(60%), </a:t>
            </a:r>
            <a:r>
              <a:rPr lang="uk-UA" b="1" dirty="0">
                <a:solidFill>
                  <a:srgbClr val="003D79"/>
                </a:solidFill>
                <a:cs typeface="Arial" panose="020B0604020202020204" pitchFamily="34" charset="0"/>
                <a:sym typeface="Arial Black"/>
              </a:rPr>
              <a:t>ІІ платіж </a:t>
            </a:r>
            <a:r>
              <a:rPr lang="uk-UA" i="1" dirty="0">
                <a:solidFill>
                  <a:srgbClr val="003D79"/>
                </a:solidFill>
                <a:ea typeface="Arial Black"/>
                <a:cs typeface="Arial" panose="020B0604020202020204" pitchFamily="34" charset="0"/>
                <a:sym typeface="Arial Black"/>
              </a:rPr>
              <a:t>(40%)</a:t>
            </a:r>
          </a:p>
        </p:txBody>
      </p:sp>
      <p:sp>
        <p:nvSpPr>
          <p:cNvPr id="144" name="Google Shape;383;g28c601db666_0_3545">
            <a:extLst>
              <a:ext uri="{FF2B5EF4-FFF2-40B4-BE49-F238E27FC236}">
                <a16:creationId xmlns:a16="http://schemas.microsoft.com/office/drawing/2014/main" id="{39FA72B6-8F9C-4570-B129-C304540B1A79}"/>
              </a:ext>
            </a:extLst>
          </p:cNvPr>
          <p:cNvSpPr/>
          <p:nvPr/>
        </p:nvSpPr>
        <p:spPr>
          <a:xfrm>
            <a:off x="9305520" y="6023046"/>
            <a:ext cx="3060000" cy="432000"/>
          </a:xfrm>
          <a:prstGeom prst="roundRect">
            <a:avLst>
              <a:gd name="adj" fmla="val 775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rgbClr val="003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uk-UA" b="1" dirty="0">
                <a:solidFill>
                  <a:srgbClr val="003D79"/>
                </a:solidFill>
                <a:ea typeface="Arial Black"/>
                <a:cs typeface="Arial" panose="020B0604020202020204" pitchFamily="34" charset="0"/>
                <a:sym typeface="Arial Black"/>
              </a:rPr>
              <a:t>Підтвердження цільового використання</a:t>
            </a:r>
          </a:p>
        </p:txBody>
      </p:sp>
      <p:sp>
        <p:nvSpPr>
          <p:cNvPr id="168" name="Google Shape;426;g28c601db666_0_3545">
            <a:extLst>
              <a:ext uri="{FF2B5EF4-FFF2-40B4-BE49-F238E27FC236}">
                <a16:creationId xmlns:a16="http://schemas.microsoft.com/office/drawing/2014/main" id="{6A77CA2B-CEEB-4AB1-9FAE-20A38E7392F8}"/>
              </a:ext>
            </a:extLst>
          </p:cNvPr>
          <p:cNvSpPr txBox="1"/>
          <p:nvPr/>
        </p:nvSpPr>
        <p:spPr>
          <a:xfrm rot="16200000">
            <a:off x="-485584" y="4868457"/>
            <a:ext cx="159829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rgbClr val="003D79"/>
                </a:solidFill>
                <a:latin typeface="+mn-lt"/>
                <a:ea typeface="Arial Black"/>
                <a:cs typeface="Arial Black"/>
                <a:sym typeface="Arial Black"/>
              </a:rPr>
              <a:t>інвестиції</a:t>
            </a:r>
            <a:endParaRPr b="1" dirty="0">
              <a:solidFill>
                <a:srgbClr val="003D79"/>
              </a:solidFill>
              <a:latin typeface="+mn-lt"/>
              <a:ea typeface="Arial Black"/>
              <a:cs typeface="Arial Black"/>
              <a:sym typeface="Arial Black"/>
            </a:endParaRPr>
          </a:p>
        </p:txBody>
      </p:sp>
      <p:sp>
        <p:nvSpPr>
          <p:cNvPr id="114" name="Google Shape;383;g28c601db666_0_3545">
            <a:extLst>
              <a:ext uri="{FF2B5EF4-FFF2-40B4-BE49-F238E27FC236}">
                <a16:creationId xmlns:a16="http://schemas.microsoft.com/office/drawing/2014/main" id="{1174CD60-200F-4B61-A4C0-DFF6973A8BAF}"/>
              </a:ext>
            </a:extLst>
          </p:cNvPr>
          <p:cNvSpPr/>
          <p:nvPr/>
        </p:nvSpPr>
        <p:spPr>
          <a:xfrm>
            <a:off x="9297310" y="1699412"/>
            <a:ext cx="3060000" cy="576000"/>
          </a:xfrm>
          <a:prstGeom prst="roundRect">
            <a:avLst>
              <a:gd name="adj" fmla="val 432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rgbClr val="003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b="1" dirty="0">
                <a:solidFill>
                  <a:srgbClr val="003D79"/>
                </a:solidFill>
                <a:ea typeface="Arial Black"/>
                <a:cs typeface="Arial Black"/>
                <a:sym typeface="Arial Black"/>
              </a:rPr>
              <a:t>Online-</a:t>
            </a:r>
            <a:r>
              <a:rPr lang="uk-UA" b="1" dirty="0">
                <a:solidFill>
                  <a:srgbClr val="003D79"/>
                </a:solidFill>
                <a:ea typeface="Arial Black"/>
                <a:cs typeface="Arial Black"/>
                <a:sym typeface="Arial Black"/>
              </a:rPr>
              <a:t>аналіз у межах І туру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8BC8F796-A6F8-4F84-973C-3F10EF79C514}"/>
              </a:ext>
            </a:extLst>
          </p:cNvPr>
          <p:cNvCxnSpPr>
            <a:stCxn id="79" idx="3"/>
            <a:endCxn id="114" idx="1"/>
          </p:cNvCxnSpPr>
          <p:nvPr/>
        </p:nvCxnSpPr>
        <p:spPr>
          <a:xfrm>
            <a:off x="7929211" y="1986191"/>
            <a:ext cx="1368099" cy="1221"/>
          </a:xfrm>
          <a:prstGeom prst="straightConnector1">
            <a:avLst/>
          </a:prstGeom>
          <a:ln w="12700">
            <a:solidFill>
              <a:srgbClr val="5DC64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id="{5B6FB0A6-004C-46C2-8070-3C35AC1AD591}"/>
              </a:ext>
            </a:extLst>
          </p:cNvPr>
          <p:cNvCxnSpPr>
            <a:cxnSpLocks/>
            <a:stCxn id="114" idx="2"/>
            <a:endCxn id="91" idx="3"/>
          </p:cNvCxnSpPr>
          <p:nvPr/>
        </p:nvCxnSpPr>
        <p:spPr>
          <a:xfrm rot="5400000">
            <a:off x="9110642" y="1093982"/>
            <a:ext cx="535239" cy="2898098"/>
          </a:xfrm>
          <a:prstGeom prst="bentConnector2">
            <a:avLst/>
          </a:prstGeom>
          <a:ln w="12700">
            <a:solidFill>
              <a:srgbClr val="003D7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Соединитель: уступ 180">
            <a:extLst>
              <a:ext uri="{FF2B5EF4-FFF2-40B4-BE49-F238E27FC236}">
                <a16:creationId xmlns:a16="http://schemas.microsoft.com/office/drawing/2014/main" id="{B1AB018B-CB7A-4006-B12F-C9D26CB76515}"/>
              </a:ext>
            </a:extLst>
          </p:cNvPr>
          <p:cNvCxnSpPr>
            <a:cxnSpLocks/>
            <a:stCxn id="91" idx="2"/>
            <a:endCxn id="140" idx="1"/>
          </p:cNvCxnSpPr>
          <p:nvPr/>
        </p:nvCxnSpPr>
        <p:spPr>
          <a:xfrm rot="16200000" flipH="1">
            <a:off x="7629242" y="1868621"/>
            <a:ext cx="438036" cy="2898096"/>
          </a:xfrm>
          <a:prstGeom prst="bentConnector2">
            <a:avLst/>
          </a:prstGeom>
          <a:ln w="12700">
            <a:solidFill>
              <a:srgbClr val="5DC64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Соединитель: уступ 181">
            <a:extLst>
              <a:ext uri="{FF2B5EF4-FFF2-40B4-BE49-F238E27FC236}">
                <a16:creationId xmlns:a16="http://schemas.microsoft.com/office/drawing/2014/main" id="{9CA0458A-2999-4A22-A7A0-F4B554327C6F}"/>
              </a:ext>
            </a:extLst>
          </p:cNvPr>
          <p:cNvCxnSpPr>
            <a:cxnSpLocks/>
            <a:stCxn id="70" idx="0"/>
            <a:endCxn id="79" idx="1"/>
          </p:cNvCxnSpPr>
          <p:nvPr/>
        </p:nvCxnSpPr>
        <p:spPr>
          <a:xfrm rot="5400000" flipH="1" flipV="1">
            <a:off x="3163140" y="1299585"/>
            <a:ext cx="1019465" cy="2392679"/>
          </a:xfrm>
          <a:prstGeom prst="bentConnector2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Овал 110">
            <a:extLst>
              <a:ext uri="{FF2B5EF4-FFF2-40B4-BE49-F238E27FC236}">
                <a16:creationId xmlns:a16="http://schemas.microsoft.com/office/drawing/2014/main" id="{BF30BC14-333E-48C0-8F74-626D9134ED43}"/>
              </a:ext>
            </a:extLst>
          </p:cNvPr>
          <p:cNvSpPr/>
          <p:nvPr/>
        </p:nvSpPr>
        <p:spPr>
          <a:xfrm>
            <a:off x="3492872" y="1807258"/>
            <a:ext cx="360000" cy="36000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1</a:t>
            </a:r>
          </a:p>
        </p:txBody>
      </p:sp>
      <p:sp>
        <p:nvSpPr>
          <p:cNvPr id="183" name="Google Shape;383;g28c601db666_0_3545">
            <a:extLst>
              <a:ext uri="{FF2B5EF4-FFF2-40B4-BE49-F238E27FC236}">
                <a16:creationId xmlns:a16="http://schemas.microsoft.com/office/drawing/2014/main" id="{FADFC6D7-08B9-4DFA-AE49-2874547D6FFE}"/>
              </a:ext>
            </a:extLst>
          </p:cNvPr>
          <p:cNvSpPr/>
          <p:nvPr/>
        </p:nvSpPr>
        <p:spPr>
          <a:xfrm>
            <a:off x="4869212" y="3975696"/>
            <a:ext cx="3060000" cy="576000"/>
          </a:xfrm>
          <a:prstGeom prst="roundRect">
            <a:avLst>
              <a:gd name="adj" fmla="val 10938"/>
            </a:avLst>
          </a:prstGeom>
          <a:solidFill>
            <a:srgbClr val="EAF9E8"/>
          </a:solidFill>
          <a:ln w="12700" cap="flat" cmpd="sng">
            <a:solidFill>
              <a:srgbClr val="5DC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uk-UA" b="1" dirty="0">
                <a:solidFill>
                  <a:srgbClr val="5DC74B"/>
                </a:solidFill>
                <a:sym typeface="Arial Black"/>
              </a:rPr>
              <a:t>Повідомлення про перемогу у ІІ турі</a:t>
            </a:r>
            <a:r>
              <a:rPr lang="en-US" b="1" dirty="0">
                <a:solidFill>
                  <a:srgbClr val="5DC74B"/>
                </a:solidFill>
                <a:sym typeface="Arial Black"/>
              </a:rPr>
              <a:t> </a:t>
            </a:r>
            <a:r>
              <a:rPr lang="uk-UA" b="1" dirty="0">
                <a:solidFill>
                  <a:srgbClr val="5DC74B"/>
                </a:solidFill>
                <a:sym typeface="Arial Black"/>
              </a:rPr>
              <a:t>та участь у Програмі</a:t>
            </a:r>
          </a:p>
        </p:txBody>
      </p:sp>
      <p:cxnSp>
        <p:nvCxnSpPr>
          <p:cNvPr id="184" name="Соединитель: уступ 183">
            <a:extLst>
              <a:ext uri="{FF2B5EF4-FFF2-40B4-BE49-F238E27FC236}">
                <a16:creationId xmlns:a16="http://schemas.microsoft.com/office/drawing/2014/main" id="{1F1E45B8-AFA2-4BBA-894C-868A04F33244}"/>
              </a:ext>
            </a:extLst>
          </p:cNvPr>
          <p:cNvCxnSpPr>
            <a:cxnSpLocks/>
            <a:stCxn id="140" idx="2"/>
            <a:endCxn id="183" idx="3"/>
          </p:cNvCxnSpPr>
          <p:nvPr/>
        </p:nvCxnSpPr>
        <p:spPr>
          <a:xfrm rot="5400000">
            <a:off x="9158756" y="2595143"/>
            <a:ext cx="439009" cy="2898096"/>
          </a:xfrm>
          <a:prstGeom prst="bentConnector2">
            <a:avLst/>
          </a:prstGeom>
          <a:ln w="12700">
            <a:solidFill>
              <a:srgbClr val="003D7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Соединитель: уступ 184">
            <a:extLst>
              <a:ext uri="{FF2B5EF4-FFF2-40B4-BE49-F238E27FC236}">
                <a16:creationId xmlns:a16="http://schemas.microsoft.com/office/drawing/2014/main" id="{751E9568-4123-4B48-A411-DD67A2EFA5C1}"/>
              </a:ext>
            </a:extLst>
          </p:cNvPr>
          <p:cNvCxnSpPr>
            <a:cxnSpLocks/>
            <a:stCxn id="183" idx="1"/>
            <a:endCxn id="70" idx="3"/>
          </p:cNvCxnSpPr>
          <p:nvPr/>
        </p:nvCxnSpPr>
        <p:spPr>
          <a:xfrm rot="10800000">
            <a:off x="3076838" y="3599656"/>
            <a:ext cx="1792375" cy="664040"/>
          </a:xfrm>
          <a:prstGeom prst="bentConnector3">
            <a:avLst>
              <a:gd name="adj1" fmla="val 50000"/>
            </a:avLst>
          </a:prstGeom>
          <a:ln w="12700">
            <a:solidFill>
              <a:srgbClr val="5DC64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F89EE014-5A18-4DAF-A840-5AAC70562C35}"/>
              </a:ext>
            </a:extLst>
          </p:cNvPr>
          <p:cNvCxnSpPr/>
          <p:nvPr/>
        </p:nvCxnSpPr>
        <p:spPr>
          <a:xfrm>
            <a:off x="7848260" y="4554344"/>
            <a:ext cx="4500000" cy="0"/>
          </a:xfrm>
          <a:prstGeom prst="line">
            <a:avLst/>
          </a:prstGeom>
          <a:ln w="12700">
            <a:solidFill>
              <a:srgbClr val="5DC6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Равнобедренный треугольник 192">
            <a:extLst>
              <a:ext uri="{FF2B5EF4-FFF2-40B4-BE49-F238E27FC236}">
                <a16:creationId xmlns:a16="http://schemas.microsoft.com/office/drawing/2014/main" id="{5E98191B-EDFC-4BE4-8B16-EF96A180C6BE}"/>
              </a:ext>
            </a:extLst>
          </p:cNvPr>
          <p:cNvSpPr/>
          <p:nvPr/>
        </p:nvSpPr>
        <p:spPr>
          <a:xfrm flipH="1" flipV="1">
            <a:off x="9927307" y="4422135"/>
            <a:ext cx="1800000" cy="252000"/>
          </a:xfrm>
          <a:prstGeom prst="triangle">
            <a:avLst/>
          </a:prstGeom>
          <a:solidFill>
            <a:srgbClr val="003D7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0" name="Овал 110">
            <a:extLst>
              <a:ext uri="{FF2B5EF4-FFF2-40B4-BE49-F238E27FC236}">
                <a16:creationId xmlns:a16="http://schemas.microsoft.com/office/drawing/2014/main" id="{8B26C674-4FE3-424A-90F0-3B62C97AAE4E}"/>
              </a:ext>
            </a:extLst>
          </p:cNvPr>
          <p:cNvSpPr/>
          <p:nvPr/>
        </p:nvSpPr>
        <p:spPr>
          <a:xfrm>
            <a:off x="8433260" y="1802047"/>
            <a:ext cx="360000" cy="360003"/>
          </a:xfrm>
          <a:prstGeom prst="ellipse">
            <a:avLst/>
          </a:prstGeom>
          <a:solidFill>
            <a:srgbClr val="5DC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2</a:t>
            </a:r>
          </a:p>
        </p:txBody>
      </p:sp>
      <p:sp>
        <p:nvSpPr>
          <p:cNvPr id="171" name="Овал 110">
            <a:extLst>
              <a:ext uri="{FF2B5EF4-FFF2-40B4-BE49-F238E27FC236}">
                <a16:creationId xmlns:a16="http://schemas.microsoft.com/office/drawing/2014/main" id="{9AFF26CE-6FBA-41BD-AAD1-7C5FF7AAA6B0}"/>
              </a:ext>
            </a:extLst>
          </p:cNvPr>
          <p:cNvSpPr/>
          <p:nvPr/>
        </p:nvSpPr>
        <p:spPr>
          <a:xfrm>
            <a:off x="8433260" y="2618933"/>
            <a:ext cx="360000" cy="360003"/>
          </a:xfrm>
          <a:prstGeom prst="ellipse">
            <a:avLst/>
          </a:prstGeom>
          <a:solidFill>
            <a:srgbClr val="00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3</a:t>
            </a:r>
          </a:p>
        </p:txBody>
      </p:sp>
      <p:sp>
        <p:nvSpPr>
          <p:cNvPr id="172" name="Овал 110">
            <a:extLst>
              <a:ext uri="{FF2B5EF4-FFF2-40B4-BE49-F238E27FC236}">
                <a16:creationId xmlns:a16="http://schemas.microsoft.com/office/drawing/2014/main" id="{1DBE5EB1-F076-4C36-AFB9-FAF3B34525C5}"/>
              </a:ext>
            </a:extLst>
          </p:cNvPr>
          <p:cNvSpPr/>
          <p:nvPr/>
        </p:nvSpPr>
        <p:spPr>
          <a:xfrm>
            <a:off x="8433260" y="3344306"/>
            <a:ext cx="360000" cy="360003"/>
          </a:xfrm>
          <a:prstGeom prst="ellipse">
            <a:avLst/>
          </a:prstGeom>
          <a:solidFill>
            <a:srgbClr val="5DC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4</a:t>
            </a:r>
          </a:p>
        </p:txBody>
      </p:sp>
      <p:sp>
        <p:nvSpPr>
          <p:cNvPr id="173" name="Овал 110">
            <a:extLst>
              <a:ext uri="{FF2B5EF4-FFF2-40B4-BE49-F238E27FC236}">
                <a16:creationId xmlns:a16="http://schemas.microsoft.com/office/drawing/2014/main" id="{C33B45F3-BBD9-44AF-8363-2B0DC97C6E35}"/>
              </a:ext>
            </a:extLst>
          </p:cNvPr>
          <p:cNvSpPr/>
          <p:nvPr/>
        </p:nvSpPr>
        <p:spPr>
          <a:xfrm>
            <a:off x="8433260" y="4085679"/>
            <a:ext cx="360000" cy="360003"/>
          </a:xfrm>
          <a:prstGeom prst="ellipse">
            <a:avLst/>
          </a:prstGeom>
          <a:solidFill>
            <a:srgbClr val="00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5</a:t>
            </a:r>
          </a:p>
        </p:txBody>
      </p:sp>
      <p:sp>
        <p:nvSpPr>
          <p:cNvPr id="174" name="Овал 110">
            <a:extLst>
              <a:ext uri="{FF2B5EF4-FFF2-40B4-BE49-F238E27FC236}">
                <a16:creationId xmlns:a16="http://schemas.microsoft.com/office/drawing/2014/main" id="{7319E6E7-4C2D-4B92-B437-841303B3F5E9}"/>
              </a:ext>
            </a:extLst>
          </p:cNvPr>
          <p:cNvSpPr/>
          <p:nvPr/>
        </p:nvSpPr>
        <p:spPr>
          <a:xfrm>
            <a:off x="4256568" y="4102129"/>
            <a:ext cx="360000" cy="360003"/>
          </a:xfrm>
          <a:prstGeom prst="ellipse">
            <a:avLst/>
          </a:prstGeom>
          <a:solidFill>
            <a:srgbClr val="5DC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6</a:t>
            </a:r>
          </a:p>
        </p:txBody>
      </p:sp>
      <p:cxnSp>
        <p:nvCxnSpPr>
          <p:cNvPr id="187" name="Соединитель: уступ 186">
            <a:extLst>
              <a:ext uri="{FF2B5EF4-FFF2-40B4-BE49-F238E27FC236}">
                <a16:creationId xmlns:a16="http://schemas.microsoft.com/office/drawing/2014/main" id="{47C8BFE8-D769-4790-9E79-0C4B2C45DB3B}"/>
              </a:ext>
            </a:extLst>
          </p:cNvPr>
          <p:cNvCxnSpPr>
            <a:cxnSpLocks/>
            <a:endCxn id="142" idx="1"/>
          </p:cNvCxnSpPr>
          <p:nvPr/>
        </p:nvCxnSpPr>
        <p:spPr>
          <a:xfrm>
            <a:off x="3076837" y="3860285"/>
            <a:ext cx="6228683" cy="1404100"/>
          </a:xfrm>
          <a:prstGeom prst="bentConnector3">
            <a:avLst>
              <a:gd name="adj1" fmla="val 9976"/>
            </a:avLst>
          </a:prstGeom>
          <a:ln w="12700">
            <a:solidFill>
              <a:srgbClr val="003D79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Овал 110">
            <a:extLst>
              <a:ext uri="{FF2B5EF4-FFF2-40B4-BE49-F238E27FC236}">
                <a16:creationId xmlns:a16="http://schemas.microsoft.com/office/drawing/2014/main" id="{41F012BA-D7D5-4289-8EDD-5B3832DD87A7}"/>
              </a:ext>
            </a:extLst>
          </p:cNvPr>
          <p:cNvSpPr/>
          <p:nvPr/>
        </p:nvSpPr>
        <p:spPr>
          <a:xfrm>
            <a:off x="8433260" y="5084383"/>
            <a:ext cx="360000" cy="360003"/>
          </a:xfrm>
          <a:prstGeom prst="ellipse">
            <a:avLst/>
          </a:prstGeom>
          <a:solidFill>
            <a:srgbClr val="00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7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E2D9B1D-3EA9-40DC-8CBE-E17F83FF37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763" y="4604247"/>
            <a:ext cx="2069893" cy="1450021"/>
          </a:xfrm>
          <a:prstGeom prst="rect">
            <a:avLst/>
          </a:prstGeom>
        </p:spPr>
      </p:pic>
      <p:cxnSp>
        <p:nvCxnSpPr>
          <p:cNvPr id="42" name="Соединитель: уступ 41">
            <a:extLst>
              <a:ext uri="{FF2B5EF4-FFF2-40B4-BE49-F238E27FC236}">
                <a16:creationId xmlns:a16="http://schemas.microsoft.com/office/drawing/2014/main" id="{BD923C7D-4B8C-4E55-8522-42BA3A3E6132}"/>
              </a:ext>
            </a:extLst>
          </p:cNvPr>
          <p:cNvCxnSpPr>
            <a:cxnSpLocks/>
            <a:stCxn id="143" idx="1"/>
            <a:endCxn id="41" idx="3"/>
          </p:cNvCxnSpPr>
          <p:nvPr/>
        </p:nvCxnSpPr>
        <p:spPr>
          <a:xfrm rot="10800000">
            <a:off x="2572657" y="5329259"/>
            <a:ext cx="6724651" cy="379969"/>
          </a:xfrm>
          <a:prstGeom prst="bentConnector3">
            <a:avLst>
              <a:gd name="adj1" fmla="val 89648"/>
            </a:avLst>
          </a:prstGeom>
          <a:ln w="12700">
            <a:solidFill>
              <a:srgbClr val="003D7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: уступ 47">
            <a:extLst>
              <a:ext uri="{FF2B5EF4-FFF2-40B4-BE49-F238E27FC236}">
                <a16:creationId xmlns:a16="http://schemas.microsoft.com/office/drawing/2014/main" id="{580EE6EB-771B-4B3D-8B40-3F676E70D20B}"/>
              </a:ext>
            </a:extLst>
          </p:cNvPr>
          <p:cNvCxnSpPr>
            <a:cxnSpLocks/>
            <a:stCxn id="75" idx="0"/>
            <a:endCxn id="41" idx="0"/>
          </p:cNvCxnSpPr>
          <p:nvPr/>
        </p:nvCxnSpPr>
        <p:spPr>
          <a:xfrm rot="10800000" flipV="1">
            <a:off x="1537710" y="3651057"/>
            <a:ext cx="313190" cy="953189"/>
          </a:xfrm>
          <a:prstGeom prst="bentConnector4">
            <a:avLst>
              <a:gd name="adj1" fmla="val 72991"/>
              <a:gd name="adj2" fmla="val 2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: уступ 51">
            <a:extLst>
              <a:ext uri="{FF2B5EF4-FFF2-40B4-BE49-F238E27FC236}">
                <a16:creationId xmlns:a16="http://schemas.microsoft.com/office/drawing/2014/main" id="{59B2B7E5-0C45-419D-8D76-9EBE3B64184A}"/>
              </a:ext>
            </a:extLst>
          </p:cNvPr>
          <p:cNvCxnSpPr>
            <a:cxnSpLocks/>
            <a:stCxn id="41" idx="2"/>
            <a:endCxn id="144" idx="1"/>
          </p:cNvCxnSpPr>
          <p:nvPr/>
        </p:nvCxnSpPr>
        <p:spPr>
          <a:xfrm rot="16200000" flipH="1">
            <a:off x="5329226" y="2262752"/>
            <a:ext cx="184778" cy="7767810"/>
          </a:xfrm>
          <a:prstGeom prst="bentConnector2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426;g28c601db666_0_3545">
            <a:extLst>
              <a:ext uri="{FF2B5EF4-FFF2-40B4-BE49-F238E27FC236}">
                <a16:creationId xmlns:a16="http://schemas.microsoft.com/office/drawing/2014/main" id="{81926085-3E5B-4F4A-9048-3BE9EB027CE0}"/>
              </a:ext>
            </a:extLst>
          </p:cNvPr>
          <p:cNvSpPr txBox="1"/>
          <p:nvPr/>
        </p:nvSpPr>
        <p:spPr>
          <a:xfrm rot="16200000">
            <a:off x="654919" y="3785584"/>
            <a:ext cx="114405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 Black"/>
                <a:cs typeface="Arial Black"/>
                <a:sym typeface="Arial Black"/>
              </a:rPr>
              <a:t>реалізація</a:t>
            </a:r>
            <a:endParaRPr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Arial Black"/>
              <a:cs typeface="Arial Black"/>
              <a:sym typeface="Arial Black"/>
            </a:endParaRPr>
          </a:p>
        </p:txBody>
      </p:sp>
      <p:sp>
        <p:nvSpPr>
          <p:cNvPr id="49" name="Овал 110">
            <a:extLst>
              <a:ext uri="{FF2B5EF4-FFF2-40B4-BE49-F238E27FC236}">
                <a16:creationId xmlns:a16="http://schemas.microsoft.com/office/drawing/2014/main" id="{41F012BA-D7D5-4289-8EDD-5B3832DD87A7}"/>
              </a:ext>
            </a:extLst>
          </p:cNvPr>
          <p:cNvSpPr/>
          <p:nvPr/>
        </p:nvSpPr>
        <p:spPr>
          <a:xfrm>
            <a:off x="8433260" y="5550906"/>
            <a:ext cx="360000" cy="360003"/>
          </a:xfrm>
          <a:prstGeom prst="ellipse">
            <a:avLst/>
          </a:prstGeom>
          <a:solidFill>
            <a:srgbClr val="00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8</a:t>
            </a:r>
            <a:endParaRPr lang="ru-RU" sz="1400" b="1" dirty="0"/>
          </a:p>
        </p:txBody>
      </p:sp>
      <p:sp>
        <p:nvSpPr>
          <p:cNvPr id="50" name="Овал 110">
            <a:extLst>
              <a:ext uri="{FF2B5EF4-FFF2-40B4-BE49-F238E27FC236}">
                <a16:creationId xmlns:a16="http://schemas.microsoft.com/office/drawing/2014/main" id="{41F012BA-D7D5-4289-8EDD-5B3832DD87A7}"/>
              </a:ext>
            </a:extLst>
          </p:cNvPr>
          <p:cNvSpPr/>
          <p:nvPr/>
        </p:nvSpPr>
        <p:spPr>
          <a:xfrm>
            <a:off x="1366892" y="3860285"/>
            <a:ext cx="360000" cy="36000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/>
            <a:r>
              <a:rPr lang="en-US" b="1" dirty="0"/>
              <a:t>9</a:t>
            </a:r>
            <a:endParaRPr lang="ru-RU" b="1" dirty="0"/>
          </a:p>
        </p:txBody>
      </p:sp>
      <p:sp>
        <p:nvSpPr>
          <p:cNvPr id="51" name="Овал 110">
            <a:extLst>
              <a:ext uri="{FF2B5EF4-FFF2-40B4-BE49-F238E27FC236}">
                <a16:creationId xmlns:a16="http://schemas.microsoft.com/office/drawing/2014/main" id="{41F012BA-D7D5-4289-8EDD-5B3832DD87A7}"/>
              </a:ext>
            </a:extLst>
          </p:cNvPr>
          <p:cNvSpPr/>
          <p:nvPr/>
        </p:nvSpPr>
        <p:spPr>
          <a:xfrm>
            <a:off x="8433260" y="6063373"/>
            <a:ext cx="360000" cy="36000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/>
            <a:r>
              <a:rPr lang="en-US" b="1" dirty="0"/>
              <a:t>10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5491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118;p3">
            <a:extLst>
              <a:ext uri="{FF2B5EF4-FFF2-40B4-BE49-F238E27FC236}">
                <a16:creationId xmlns:a16="http://schemas.microsoft.com/office/drawing/2014/main" id="{60894C8E-E913-49DA-96C2-EC7C8273D51F}"/>
              </a:ext>
            </a:extLst>
          </p:cNvPr>
          <p:cNvSpPr txBox="1"/>
          <p:nvPr/>
        </p:nvSpPr>
        <p:spPr>
          <a:xfrm>
            <a:off x="105871" y="193767"/>
            <a:ext cx="11193021" cy="329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/>
          <a:p>
            <a:pPr lvl="0"/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Механізм надання Грантів для малих підприємств за Компонентом ІІ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AD5EF71-6762-4751-9264-693D63053A01}"/>
              </a:ext>
            </a:extLst>
          </p:cNvPr>
          <p:cNvGrpSpPr/>
          <p:nvPr/>
        </p:nvGrpSpPr>
        <p:grpSpPr>
          <a:xfrm>
            <a:off x="1876229" y="2684292"/>
            <a:ext cx="1200608" cy="1188000"/>
            <a:chOff x="1362725" y="2568829"/>
            <a:chExt cx="1200608" cy="1188000"/>
          </a:xfrm>
        </p:grpSpPr>
        <p:pic>
          <p:nvPicPr>
            <p:cNvPr id="70" name="Рисунок 6" descr="Мужчина">
              <a:extLst>
                <a:ext uri="{FF2B5EF4-FFF2-40B4-BE49-F238E27FC236}">
                  <a16:creationId xmlns:a16="http://schemas.microsoft.com/office/drawing/2014/main" id="{406FEE22-8AB3-4A5A-9389-30A1D3F15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362725" y="2568829"/>
              <a:ext cx="1200608" cy="1188000"/>
            </a:xfrm>
            <a:prstGeom prst="rect">
              <a:avLst/>
            </a:prstGeom>
          </p:spPr>
        </p:pic>
        <p:pic>
          <p:nvPicPr>
            <p:cNvPr id="71" name="Рисунок 8" descr="Галстук">
              <a:extLst>
                <a:ext uri="{FF2B5EF4-FFF2-40B4-BE49-F238E27FC236}">
                  <a16:creationId xmlns:a16="http://schemas.microsoft.com/office/drawing/2014/main" id="{A39A8EC6-158F-4B9A-906F-D642D1C27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817500" y="2835623"/>
              <a:ext cx="291058" cy="288000"/>
            </a:xfrm>
            <a:prstGeom prst="rect">
              <a:avLst/>
            </a:prstGeom>
          </p:spPr>
        </p:pic>
        <p:pic>
          <p:nvPicPr>
            <p:cNvPr id="72" name="Рисунок 10" descr="Чемодан">
              <a:extLst>
                <a:ext uri="{FF2B5EF4-FFF2-40B4-BE49-F238E27FC236}">
                  <a16:creationId xmlns:a16="http://schemas.microsoft.com/office/drawing/2014/main" id="{88F96E97-12BA-4EBD-B461-241ABA232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2017008" y="3206808"/>
              <a:ext cx="363820" cy="360000"/>
            </a:xfrm>
            <a:prstGeom prst="rect">
              <a:avLst/>
            </a:prstGeom>
          </p:spPr>
        </p:pic>
      </p:grpSp>
      <p:sp>
        <p:nvSpPr>
          <p:cNvPr id="75" name="Google Shape;426;g28c601db666_0_3545">
            <a:extLst>
              <a:ext uri="{FF2B5EF4-FFF2-40B4-BE49-F238E27FC236}">
                <a16:creationId xmlns:a16="http://schemas.microsoft.com/office/drawing/2014/main" id="{7AE30C27-7033-4D4E-BED8-45A0DBD65F14}"/>
              </a:ext>
            </a:extLst>
          </p:cNvPr>
          <p:cNvSpPr txBox="1"/>
          <p:nvPr/>
        </p:nvSpPr>
        <p:spPr>
          <a:xfrm rot="16200000">
            <a:off x="1386142" y="3110404"/>
            <a:ext cx="136809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 Black"/>
                <a:cs typeface="Arial Black"/>
                <a:sym typeface="Arial Black"/>
              </a:rPr>
              <a:t>підприємець</a:t>
            </a:r>
            <a:endParaRPr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Arial Black"/>
              <a:cs typeface="Arial Black"/>
              <a:sym typeface="Arial Black"/>
            </a:endParaRPr>
          </a:p>
        </p:txBody>
      </p:sp>
      <p:sp>
        <p:nvSpPr>
          <p:cNvPr id="79" name="Google Shape;383;g28c601db666_0_3545">
            <a:extLst>
              <a:ext uri="{FF2B5EF4-FFF2-40B4-BE49-F238E27FC236}">
                <a16:creationId xmlns:a16="http://schemas.microsoft.com/office/drawing/2014/main" id="{9D72C24F-704A-45D9-9F0C-0A81A5235D6A}"/>
              </a:ext>
            </a:extLst>
          </p:cNvPr>
          <p:cNvSpPr/>
          <p:nvPr/>
        </p:nvSpPr>
        <p:spPr>
          <a:xfrm>
            <a:off x="4869212" y="1518258"/>
            <a:ext cx="3059999" cy="576000"/>
          </a:xfrm>
          <a:prstGeom prst="roundRect">
            <a:avLst>
              <a:gd name="adj" fmla="val 3847"/>
            </a:avLst>
          </a:prstGeom>
          <a:solidFill>
            <a:srgbClr val="EAF9E8"/>
          </a:solidFill>
          <a:ln w="12700" cap="flat" cmpd="sng">
            <a:solidFill>
              <a:srgbClr val="5DC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b="1" dirty="0">
                <a:solidFill>
                  <a:srgbClr val="5DC74B"/>
                </a:solidFill>
                <a:ea typeface="Arial Black"/>
                <a:cs typeface="Arial Black"/>
                <a:sym typeface="Arial Black"/>
              </a:rPr>
              <a:t>Подача заявки з </a:t>
            </a:r>
            <a:r>
              <a:rPr lang="uk-UA" b="1" dirty="0">
                <a:solidFill>
                  <a:srgbClr val="5DC74B"/>
                </a:solidFill>
                <a:ea typeface="Arial Black"/>
                <a:cs typeface="Arial" panose="020B0604020202020204" pitchFamily="34" charset="0"/>
                <a:sym typeface="Arial Black"/>
              </a:rPr>
              <a:t>інформацією про підприємство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7824439-18D5-4523-85D5-31BCF9DED833}"/>
              </a:ext>
            </a:extLst>
          </p:cNvPr>
          <p:cNvGrpSpPr/>
          <p:nvPr/>
        </p:nvGrpSpPr>
        <p:grpSpPr>
          <a:xfrm>
            <a:off x="4869212" y="846649"/>
            <a:ext cx="3060000" cy="504000"/>
            <a:chOff x="3955313" y="2041302"/>
            <a:chExt cx="3060000" cy="504000"/>
          </a:xfrm>
        </p:grpSpPr>
        <p:sp>
          <p:nvSpPr>
            <p:cNvPr id="77" name="Google Shape;383;g28c601db666_0_3545">
              <a:extLst>
                <a:ext uri="{FF2B5EF4-FFF2-40B4-BE49-F238E27FC236}">
                  <a16:creationId xmlns:a16="http://schemas.microsoft.com/office/drawing/2014/main" id="{062C814D-49BD-45E5-BEF9-D36E6EF95DE8}"/>
                </a:ext>
              </a:extLst>
            </p:cNvPr>
            <p:cNvSpPr/>
            <p:nvPr/>
          </p:nvSpPr>
          <p:spPr>
            <a:xfrm>
              <a:off x="3955313" y="2041302"/>
              <a:ext cx="3060000" cy="504000"/>
            </a:xfrm>
            <a:prstGeom prst="roundRect">
              <a:avLst>
                <a:gd name="adj" fmla="val 7118"/>
              </a:avLst>
            </a:prstGeom>
            <a:solidFill>
              <a:srgbClr val="5DC64B"/>
            </a:solidFill>
            <a:ln w="12700" cap="flat" cmpd="sng">
              <a:solidFill>
                <a:srgbClr val="5DC6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426;g28c601db666_0_3545">
              <a:extLst>
                <a:ext uri="{FF2B5EF4-FFF2-40B4-BE49-F238E27FC236}">
                  <a16:creationId xmlns:a16="http://schemas.microsoft.com/office/drawing/2014/main" id="{6722D4B3-D1C9-4A5E-96B9-935CBD7BA8D6}"/>
                </a:ext>
              </a:extLst>
            </p:cNvPr>
            <p:cNvSpPr txBox="1"/>
            <p:nvPr/>
          </p:nvSpPr>
          <p:spPr>
            <a:xfrm>
              <a:off x="4074614" y="2073034"/>
              <a:ext cx="1798928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600" b="1" dirty="0">
                  <a:solidFill>
                    <a:srgbClr val="FFFFFF"/>
                  </a:solidFill>
                  <a:latin typeface="+mn-lt"/>
                  <a:ea typeface="Arial Black"/>
                  <a:cs typeface="Arial Black"/>
                  <a:sym typeface="Arial Black"/>
                </a:rPr>
                <a:t>ІТ-ПЛАТФОРМА</a:t>
              </a:r>
              <a:endParaRPr sz="1600" b="1" dirty="0">
                <a:solidFill>
                  <a:srgbClr val="FFFFFF"/>
                </a:solidFill>
                <a:latin typeface="+mn-lt"/>
                <a:ea typeface="Arial Black"/>
                <a:cs typeface="Arial Black"/>
                <a:sym typeface="Arial Black"/>
              </a:endParaRPr>
            </a:p>
          </p:txBody>
        </p:sp>
        <p:pic>
          <p:nvPicPr>
            <p:cNvPr id="82" name="Google Shape;610;g28c601db666_0_3129">
              <a:extLst>
                <a:ext uri="{FF2B5EF4-FFF2-40B4-BE49-F238E27FC236}">
                  <a16:creationId xmlns:a16="http://schemas.microsoft.com/office/drawing/2014/main" id="{90106528-27A4-4F7B-A846-2489C9788F99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130970" y="2111145"/>
              <a:ext cx="756000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383;g28c601db666_0_3545">
            <a:extLst>
              <a:ext uri="{FF2B5EF4-FFF2-40B4-BE49-F238E27FC236}">
                <a16:creationId xmlns:a16="http://schemas.microsoft.com/office/drawing/2014/main" id="{947266DB-D291-4A98-91C2-644A9ED0DCA0}"/>
              </a:ext>
            </a:extLst>
          </p:cNvPr>
          <p:cNvSpPr/>
          <p:nvPr/>
        </p:nvSpPr>
        <p:spPr>
          <a:xfrm>
            <a:off x="4869212" y="2262275"/>
            <a:ext cx="3060000" cy="576000"/>
          </a:xfrm>
          <a:prstGeom prst="roundRect">
            <a:avLst>
              <a:gd name="adj" fmla="val 10938"/>
            </a:avLst>
          </a:prstGeom>
          <a:solidFill>
            <a:srgbClr val="EAF9E8"/>
          </a:solidFill>
          <a:ln w="12700" cap="flat" cmpd="sng">
            <a:solidFill>
              <a:srgbClr val="5DC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algn="ctr"/>
            <a:r>
              <a:rPr lang="uk-UA" b="1" dirty="0">
                <a:solidFill>
                  <a:srgbClr val="5DC74B"/>
                </a:solidFill>
                <a:sym typeface="Arial Black"/>
              </a:rPr>
              <a:t>Автоматичне рейтингування</a:t>
            </a:r>
          </a:p>
          <a:p>
            <a:pPr algn="ctr"/>
            <a:r>
              <a:rPr lang="uk-UA" b="1" dirty="0">
                <a:solidFill>
                  <a:srgbClr val="5DC74B"/>
                </a:solidFill>
                <a:sym typeface="Arial Black"/>
              </a:rPr>
              <a:t>та визначення переможців І туру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64187D5-F912-4B94-85C2-F79E048364C0}"/>
              </a:ext>
            </a:extLst>
          </p:cNvPr>
          <p:cNvGrpSpPr/>
          <p:nvPr/>
        </p:nvGrpSpPr>
        <p:grpSpPr>
          <a:xfrm>
            <a:off x="9297310" y="826914"/>
            <a:ext cx="3060000" cy="540000"/>
            <a:chOff x="9366976" y="2067270"/>
            <a:chExt cx="3060000" cy="540000"/>
          </a:xfrm>
        </p:grpSpPr>
        <p:sp>
          <p:nvSpPr>
            <p:cNvPr id="112" name="Google Shape;383;g28c601db666_0_3545">
              <a:extLst>
                <a:ext uri="{FF2B5EF4-FFF2-40B4-BE49-F238E27FC236}">
                  <a16:creationId xmlns:a16="http://schemas.microsoft.com/office/drawing/2014/main" id="{9E647680-E4E5-48D2-8481-CFE12FD4053A}"/>
                </a:ext>
              </a:extLst>
            </p:cNvPr>
            <p:cNvSpPr/>
            <p:nvPr/>
          </p:nvSpPr>
          <p:spPr>
            <a:xfrm>
              <a:off x="9366976" y="2067270"/>
              <a:ext cx="3060000" cy="540000"/>
            </a:xfrm>
            <a:prstGeom prst="roundRect">
              <a:avLst>
                <a:gd name="adj" fmla="val 7755"/>
              </a:avLst>
            </a:prstGeom>
            <a:solidFill>
              <a:srgbClr val="003D79"/>
            </a:solidFill>
            <a:ln w="12700" cap="flat" cmpd="sng">
              <a:solidFill>
                <a:srgbClr val="003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426;g28c601db666_0_3545">
              <a:extLst>
                <a:ext uri="{FF2B5EF4-FFF2-40B4-BE49-F238E27FC236}">
                  <a16:creationId xmlns:a16="http://schemas.microsoft.com/office/drawing/2014/main" id="{F6A8BD97-D57A-4ABB-9D4E-781F335A7A99}"/>
                </a:ext>
              </a:extLst>
            </p:cNvPr>
            <p:cNvSpPr txBox="1"/>
            <p:nvPr/>
          </p:nvSpPr>
          <p:spPr>
            <a:xfrm>
              <a:off x="9946695" y="2131998"/>
              <a:ext cx="1900558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600" b="1" dirty="0">
                  <a:solidFill>
                    <a:srgbClr val="FFFFFF"/>
                  </a:solidFill>
                  <a:latin typeface="+mn-lt"/>
                  <a:ea typeface="Arial Black"/>
                  <a:cs typeface="Arial Black"/>
                  <a:sym typeface="Arial Black"/>
                </a:rPr>
                <a:t>Банки-партнери</a:t>
              </a:r>
              <a:endParaRPr sz="1600" b="1" dirty="0">
                <a:solidFill>
                  <a:srgbClr val="FFFFFF"/>
                </a:solidFill>
                <a:latin typeface="+mn-lt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140" name="Google Shape;383;g28c601db666_0_3545">
            <a:extLst>
              <a:ext uri="{FF2B5EF4-FFF2-40B4-BE49-F238E27FC236}">
                <a16:creationId xmlns:a16="http://schemas.microsoft.com/office/drawing/2014/main" id="{0743639C-BFC2-4998-836E-7FDDFDE90176}"/>
              </a:ext>
            </a:extLst>
          </p:cNvPr>
          <p:cNvSpPr/>
          <p:nvPr/>
        </p:nvSpPr>
        <p:spPr>
          <a:xfrm>
            <a:off x="9297308" y="2788836"/>
            <a:ext cx="3060000" cy="720000"/>
          </a:xfrm>
          <a:prstGeom prst="roundRect">
            <a:avLst>
              <a:gd name="adj" fmla="val 638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rgbClr val="003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uk-UA" b="1" dirty="0">
                <a:solidFill>
                  <a:srgbClr val="003D79"/>
                </a:solidFill>
                <a:sym typeface="Arial Black"/>
              </a:rPr>
              <a:t>Аналіз кредитоспроможності у межах ІІ туру</a:t>
            </a:r>
            <a:endParaRPr lang="en-US" dirty="0">
              <a:solidFill>
                <a:srgbClr val="003D79"/>
              </a:solidFill>
              <a:sym typeface="Arial Black"/>
            </a:endParaRPr>
          </a:p>
        </p:txBody>
      </p:sp>
      <p:sp>
        <p:nvSpPr>
          <p:cNvPr id="141" name="Google Shape;383;g28c601db666_0_3545">
            <a:extLst>
              <a:ext uri="{FF2B5EF4-FFF2-40B4-BE49-F238E27FC236}">
                <a16:creationId xmlns:a16="http://schemas.microsoft.com/office/drawing/2014/main" id="{5FE2FA83-5B2D-4E8B-9AF0-EE06C7E04DEB}"/>
              </a:ext>
            </a:extLst>
          </p:cNvPr>
          <p:cNvSpPr/>
          <p:nvPr/>
        </p:nvSpPr>
        <p:spPr>
          <a:xfrm>
            <a:off x="9297307" y="4189087"/>
            <a:ext cx="3060000" cy="25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rgbClr val="003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b="1" dirty="0">
                <a:solidFill>
                  <a:srgbClr val="003D79"/>
                </a:solidFill>
                <a:ea typeface="Arial Black"/>
                <a:cs typeface="Arial" panose="020B0604020202020204" pitchFamily="34" charset="0"/>
                <a:sym typeface="Arial Black"/>
              </a:rPr>
              <a:t>Відкриття рахунку</a:t>
            </a:r>
          </a:p>
        </p:txBody>
      </p:sp>
      <p:sp>
        <p:nvSpPr>
          <p:cNvPr id="142" name="Google Shape;383;g28c601db666_0_3545">
            <a:extLst>
              <a:ext uri="{FF2B5EF4-FFF2-40B4-BE49-F238E27FC236}">
                <a16:creationId xmlns:a16="http://schemas.microsoft.com/office/drawing/2014/main" id="{BADEE86C-A645-4B3B-BEA3-822E85C41C8A}"/>
              </a:ext>
            </a:extLst>
          </p:cNvPr>
          <p:cNvSpPr/>
          <p:nvPr/>
        </p:nvSpPr>
        <p:spPr>
          <a:xfrm>
            <a:off x="9305520" y="4557138"/>
            <a:ext cx="3060000" cy="25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rgbClr val="003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b="1" dirty="0">
                <a:solidFill>
                  <a:srgbClr val="003D79"/>
                </a:solidFill>
                <a:ea typeface="Arial Black"/>
                <a:cs typeface="Arial" panose="020B0604020202020204" pitchFamily="34" charset="0"/>
                <a:sym typeface="Arial Black"/>
              </a:rPr>
              <a:t>Укладення кредитної угоди </a:t>
            </a:r>
          </a:p>
        </p:txBody>
      </p:sp>
      <p:sp>
        <p:nvSpPr>
          <p:cNvPr id="143" name="Google Shape;383;g28c601db666_0_3545">
            <a:extLst>
              <a:ext uri="{FF2B5EF4-FFF2-40B4-BE49-F238E27FC236}">
                <a16:creationId xmlns:a16="http://schemas.microsoft.com/office/drawing/2014/main" id="{93049C55-99EF-4A42-A8C8-C15677F17A7B}"/>
              </a:ext>
            </a:extLst>
          </p:cNvPr>
          <p:cNvSpPr/>
          <p:nvPr/>
        </p:nvSpPr>
        <p:spPr>
          <a:xfrm>
            <a:off x="9297307" y="4911980"/>
            <a:ext cx="3060000" cy="432000"/>
          </a:xfrm>
          <a:prstGeom prst="roundRect">
            <a:avLst>
              <a:gd name="adj" fmla="val 1221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rgbClr val="003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91425" rIns="36000" bIns="91425" anchor="ctr" anchorCtr="0">
            <a:noAutofit/>
          </a:bodyPr>
          <a:lstStyle/>
          <a:p>
            <a:pPr lvl="0"/>
            <a:r>
              <a:rPr lang="uk-UA" b="1" dirty="0">
                <a:solidFill>
                  <a:srgbClr val="003D79"/>
                </a:solidFill>
                <a:ea typeface="Arial Black"/>
                <a:cs typeface="Arial" panose="020B0604020202020204" pitchFamily="34" charset="0"/>
                <a:sym typeface="Arial Black"/>
              </a:rPr>
              <a:t>Видача кредиту та цільове фінансування </a:t>
            </a:r>
            <a:r>
              <a:rPr lang="uk-UA" b="1" dirty="0" err="1">
                <a:solidFill>
                  <a:srgbClr val="003D79"/>
                </a:solidFill>
                <a:ea typeface="Arial Black"/>
                <a:cs typeface="Arial" panose="020B0604020202020204" pitchFamily="34" charset="0"/>
                <a:sym typeface="Arial Black"/>
              </a:rPr>
              <a:t>енерго</a:t>
            </a:r>
            <a:r>
              <a:rPr lang="uk-UA" b="1" dirty="0">
                <a:solidFill>
                  <a:srgbClr val="003D79"/>
                </a:solidFill>
                <a:ea typeface="Arial Black"/>
                <a:cs typeface="Arial" panose="020B0604020202020204" pitchFamily="34" charset="0"/>
                <a:sym typeface="Arial Black"/>
              </a:rPr>
              <a:t> інвестицій</a:t>
            </a:r>
            <a:endParaRPr lang="uk-UA" i="1" dirty="0">
              <a:solidFill>
                <a:srgbClr val="003D79"/>
              </a:solidFill>
              <a:ea typeface="Arial Black"/>
              <a:cs typeface="Arial" panose="020B0604020202020204" pitchFamily="34" charset="0"/>
              <a:sym typeface="Arial Black"/>
            </a:endParaRPr>
          </a:p>
        </p:txBody>
      </p:sp>
      <p:sp>
        <p:nvSpPr>
          <p:cNvPr id="144" name="Google Shape;383;g28c601db666_0_3545">
            <a:extLst>
              <a:ext uri="{FF2B5EF4-FFF2-40B4-BE49-F238E27FC236}">
                <a16:creationId xmlns:a16="http://schemas.microsoft.com/office/drawing/2014/main" id="{39FA72B6-8F9C-4570-B129-C304540B1A79}"/>
              </a:ext>
            </a:extLst>
          </p:cNvPr>
          <p:cNvSpPr/>
          <p:nvPr/>
        </p:nvSpPr>
        <p:spPr>
          <a:xfrm>
            <a:off x="9305520" y="5441799"/>
            <a:ext cx="3060000" cy="432000"/>
          </a:xfrm>
          <a:prstGeom prst="roundRect">
            <a:avLst>
              <a:gd name="adj" fmla="val 775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rgbClr val="003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uk-UA" b="1" dirty="0">
                <a:solidFill>
                  <a:srgbClr val="003D79"/>
                </a:solidFill>
                <a:ea typeface="Arial Black"/>
                <a:cs typeface="Arial" panose="020B0604020202020204" pitchFamily="34" charset="0"/>
                <a:sym typeface="Arial Black"/>
              </a:rPr>
              <a:t>Підтвердження реалізації енергетичних інвестицій</a:t>
            </a:r>
          </a:p>
        </p:txBody>
      </p:sp>
      <p:sp>
        <p:nvSpPr>
          <p:cNvPr id="168" name="Google Shape;426;g28c601db666_0_3545">
            <a:extLst>
              <a:ext uri="{FF2B5EF4-FFF2-40B4-BE49-F238E27FC236}">
                <a16:creationId xmlns:a16="http://schemas.microsoft.com/office/drawing/2014/main" id="{6A77CA2B-CEEB-4AB1-9FAE-20A38E7392F8}"/>
              </a:ext>
            </a:extLst>
          </p:cNvPr>
          <p:cNvSpPr txBox="1"/>
          <p:nvPr/>
        </p:nvSpPr>
        <p:spPr>
          <a:xfrm rot="16200000">
            <a:off x="-51855" y="4560973"/>
            <a:ext cx="115331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rgbClr val="003D79"/>
                </a:solidFill>
                <a:latin typeface="+mn-lt"/>
                <a:ea typeface="Arial Black"/>
                <a:cs typeface="Arial Black"/>
                <a:sym typeface="Arial Black"/>
              </a:rPr>
              <a:t>інвестиції</a:t>
            </a:r>
            <a:endParaRPr b="1" dirty="0">
              <a:solidFill>
                <a:srgbClr val="003D79"/>
              </a:solidFill>
              <a:latin typeface="+mn-lt"/>
              <a:ea typeface="Arial Black"/>
              <a:cs typeface="Arial Black"/>
              <a:sym typeface="Arial Black"/>
            </a:endParaRPr>
          </a:p>
        </p:txBody>
      </p:sp>
      <p:sp>
        <p:nvSpPr>
          <p:cNvPr id="114" name="Google Shape;383;g28c601db666_0_3545">
            <a:extLst>
              <a:ext uri="{FF2B5EF4-FFF2-40B4-BE49-F238E27FC236}">
                <a16:creationId xmlns:a16="http://schemas.microsoft.com/office/drawing/2014/main" id="{1174CD60-200F-4B61-A4C0-DFF6973A8BAF}"/>
              </a:ext>
            </a:extLst>
          </p:cNvPr>
          <p:cNvSpPr/>
          <p:nvPr/>
        </p:nvSpPr>
        <p:spPr>
          <a:xfrm>
            <a:off x="9297310" y="1519478"/>
            <a:ext cx="3060000" cy="576000"/>
          </a:xfrm>
          <a:prstGeom prst="roundRect">
            <a:avLst>
              <a:gd name="adj" fmla="val 432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rgbClr val="003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/>
            <a:r>
              <a:rPr lang="en-US" b="1" dirty="0">
                <a:solidFill>
                  <a:srgbClr val="003D79"/>
                </a:solidFill>
                <a:ea typeface="Arial Black"/>
                <a:cs typeface="Arial Black"/>
                <a:sym typeface="Arial Black"/>
              </a:rPr>
              <a:t>Online-</a:t>
            </a:r>
            <a:r>
              <a:rPr lang="uk-UA" b="1" dirty="0">
                <a:solidFill>
                  <a:srgbClr val="003D79"/>
                </a:solidFill>
                <a:ea typeface="Arial Black"/>
                <a:cs typeface="Arial Black"/>
                <a:sym typeface="Arial Black"/>
              </a:rPr>
              <a:t>аналіз у межах І туру</a:t>
            </a:r>
            <a:endParaRPr lang="uk-UA" dirty="0">
              <a:solidFill>
                <a:srgbClr val="003D79"/>
              </a:solidFill>
              <a:ea typeface="Arial Black"/>
              <a:cs typeface="Arial" panose="020B0604020202020204" pitchFamily="34" charset="0"/>
              <a:sym typeface="Arial Black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8BC8F796-A6F8-4F84-973C-3F10EF79C514}"/>
              </a:ext>
            </a:extLst>
          </p:cNvPr>
          <p:cNvCxnSpPr>
            <a:stCxn id="79" idx="3"/>
            <a:endCxn id="114" idx="1"/>
          </p:cNvCxnSpPr>
          <p:nvPr/>
        </p:nvCxnSpPr>
        <p:spPr>
          <a:xfrm>
            <a:off x="7929211" y="1806258"/>
            <a:ext cx="1368099" cy="1220"/>
          </a:xfrm>
          <a:prstGeom prst="straightConnector1">
            <a:avLst/>
          </a:prstGeom>
          <a:ln w="12700">
            <a:solidFill>
              <a:srgbClr val="5DC64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id="{5B6FB0A6-004C-46C2-8070-3C35AC1AD591}"/>
              </a:ext>
            </a:extLst>
          </p:cNvPr>
          <p:cNvCxnSpPr>
            <a:cxnSpLocks/>
            <a:stCxn id="114" idx="2"/>
            <a:endCxn id="91" idx="3"/>
          </p:cNvCxnSpPr>
          <p:nvPr/>
        </p:nvCxnSpPr>
        <p:spPr>
          <a:xfrm rot="5400000">
            <a:off x="9150863" y="873827"/>
            <a:ext cx="454797" cy="2898098"/>
          </a:xfrm>
          <a:prstGeom prst="bentConnector2">
            <a:avLst/>
          </a:prstGeom>
          <a:ln w="12700">
            <a:solidFill>
              <a:srgbClr val="003D7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Соединитель: уступ 180">
            <a:extLst>
              <a:ext uri="{FF2B5EF4-FFF2-40B4-BE49-F238E27FC236}">
                <a16:creationId xmlns:a16="http://schemas.microsoft.com/office/drawing/2014/main" id="{B1AB018B-CB7A-4006-B12F-C9D26CB76515}"/>
              </a:ext>
            </a:extLst>
          </p:cNvPr>
          <p:cNvCxnSpPr>
            <a:cxnSpLocks/>
            <a:stCxn id="91" idx="1"/>
          </p:cNvCxnSpPr>
          <p:nvPr/>
        </p:nvCxnSpPr>
        <p:spPr>
          <a:xfrm rot="10800000" flipV="1">
            <a:off x="3076846" y="2550275"/>
            <a:ext cx="1792367" cy="141678"/>
          </a:xfrm>
          <a:prstGeom prst="bentConnector3">
            <a:avLst>
              <a:gd name="adj1" fmla="val 50000"/>
            </a:avLst>
          </a:prstGeom>
          <a:ln w="12700">
            <a:solidFill>
              <a:srgbClr val="5DC64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Соединитель: уступ 181">
            <a:extLst>
              <a:ext uri="{FF2B5EF4-FFF2-40B4-BE49-F238E27FC236}">
                <a16:creationId xmlns:a16="http://schemas.microsoft.com/office/drawing/2014/main" id="{9CA0458A-2999-4A22-A7A0-F4B554327C6F}"/>
              </a:ext>
            </a:extLst>
          </p:cNvPr>
          <p:cNvCxnSpPr>
            <a:cxnSpLocks/>
            <a:stCxn id="70" idx="0"/>
            <a:endCxn id="79" idx="1"/>
          </p:cNvCxnSpPr>
          <p:nvPr/>
        </p:nvCxnSpPr>
        <p:spPr>
          <a:xfrm rot="5400000" flipH="1" flipV="1">
            <a:off x="3233855" y="1048936"/>
            <a:ext cx="878034" cy="2392679"/>
          </a:xfrm>
          <a:prstGeom prst="bentConnector2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Овал 110">
            <a:extLst>
              <a:ext uri="{FF2B5EF4-FFF2-40B4-BE49-F238E27FC236}">
                <a16:creationId xmlns:a16="http://schemas.microsoft.com/office/drawing/2014/main" id="{BF30BC14-333E-48C0-8F74-626D9134ED43}"/>
              </a:ext>
            </a:extLst>
          </p:cNvPr>
          <p:cNvSpPr/>
          <p:nvPr/>
        </p:nvSpPr>
        <p:spPr>
          <a:xfrm>
            <a:off x="3492872" y="1620644"/>
            <a:ext cx="360000" cy="36000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1</a:t>
            </a:r>
          </a:p>
        </p:txBody>
      </p:sp>
      <p:sp>
        <p:nvSpPr>
          <p:cNvPr id="183" name="Google Shape;383;g28c601db666_0_3545">
            <a:extLst>
              <a:ext uri="{FF2B5EF4-FFF2-40B4-BE49-F238E27FC236}">
                <a16:creationId xmlns:a16="http://schemas.microsoft.com/office/drawing/2014/main" id="{FADFC6D7-08B9-4DFA-AE49-2874547D6FFE}"/>
              </a:ext>
            </a:extLst>
          </p:cNvPr>
          <p:cNvSpPr/>
          <p:nvPr/>
        </p:nvSpPr>
        <p:spPr>
          <a:xfrm>
            <a:off x="4869212" y="3469098"/>
            <a:ext cx="3060000" cy="504000"/>
          </a:xfrm>
          <a:prstGeom prst="roundRect">
            <a:avLst>
              <a:gd name="adj" fmla="val 10938"/>
            </a:avLst>
          </a:prstGeom>
          <a:solidFill>
            <a:srgbClr val="EAF9E8"/>
          </a:solidFill>
          <a:ln w="12700" cap="flat" cmpd="sng">
            <a:solidFill>
              <a:srgbClr val="5DC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uk-UA" b="1" dirty="0">
                <a:solidFill>
                  <a:srgbClr val="5DC74B"/>
                </a:solidFill>
                <a:sym typeface="Arial Black"/>
              </a:rPr>
              <a:t>Повідомлення про перемогу у ІІ турі</a:t>
            </a:r>
            <a:r>
              <a:rPr lang="en-US" b="1" dirty="0">
                <a:solidFill>
                  <a:srgbClr val="5DC74B"/>
                </a:solidFill>
                <a:sym typeface="Arial Black"/>
              </a:rPr>
              <a:t> </a:t>
            </a:r>
            <a:r>
              <a:rPr lang="uk-UA" b="1" dirty="0">
                <a:solidFill>
                  <a:srgbClr val="5DC74B"/>
                </a:solidFill>
                <a:sym typeface="Arial Black"/>
              </a:rPr>
              <a:t>та участь у Програмі</a:t>
            </a:r>
          </a:p>
        </p:txBody>
      </p:sp>
      <p:cxnSp>
        <p:nvCxnSpPr>
          <p:cNvPr id="184" name="Соединитель: уступ 183">
            <a:extLst>
              <a:ext uri="{FF2B5EF4-FFF2-40B4-BE49-F238E27FC236}">
                <a16:creationId xmlns:a16="http://schemas.microsoft.com/office/drawing/2014/main" id="{1F1E45B8-AFA2-4BBA-894C-868A04F33244}"/>
              </a:ext>
            </a:extLst>
          </p:cNvPr>
          <p:cNvCxnSpPr>
            <a:cxnSpLocks/>
            <a:stCxn id="140" idx="2"/>
            <a:endCxn id="183" idx="3"/>
          </p:cNvCxnSpPr>
          <p:nvPr/>
        </p:nvCxnSpPr>
        <p:spPr>
          <a:xfrm rot="5400000">
            <a:off x="9272129" y="2165919"/>
            <a:ext cx="212262" cy="2898096"/>
          </a:xfrm>
          <a:prstGeom prst="bentConnector2">
            <a:avLst/>
          </a:prstGeom>
          <a:ln w="12700">
            <a:solidFill>
              <a:srgbClr val="003D7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Соединитель: уступ 184">
            <a:extLst>
              <a:ext uri="{FF2B5EF4-FFF2-40B4-BE49-F238E27FC236}">
                <a16:creationId xmlns:a16="http://schemas.microsoft.com/office/drawing/2014/main" id="{751E9568-4123-4B48-A411-DD67A2EFA5C1}"/>
              </a:ext>
            </a:extLst>
          </p:cNvPr>
          <p:cNvCxnSpPr>
            <a:cxnSpLocks/>
            <a:stCxn id="183" idx="1"/>
            <a:endCxn id="70" idx="3"/>
          </p:cNvCxnSpPr>
          <p:nvPr/>
        </p:nvCxnSpPr>
        <p:spPr>
          <a:xfrm rot="10800000">
            <a:off x="3076838" y="3278292"/>
            <a:ext cx="1792375" cy="442806"/>
          </a:xfrm>
          <a:prstGeom prst="bentConnector3">
            <a:avLst>
              <a:gd name="adj1" fmla="val 50000"/>
            </a:avLst>
          </a:prstGeom>
          <a:ln w="12700">
            <a:solidFill>
              <a:srgbClr val="5DC64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F89EE014-5A18-4DAF-A840-5AAC70562C35}"/>
              </a:ext>
            </a:extLst>
          </p:cNvPr>
          <p:cNvCxnSpPr/>
          <p:nvPr/>
        </p:nvCxnSpPr>
        <p:spPr>
          <a:xfrm>
            <a:off x="7848260" y="3973098"/>
            <a:ext cx="4500000" cy="0"/>
          </a:xfrm>
          <a:prstGeom prst="line">
            <a:avLst/>
          </a:prstGeom>
          <a:ln w="12700">
            <a:solidFill>
              <a:srgbClr val="5DC6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Равнобедренный треугольник 192">
            <a:extLst>
              <a:ext uri="{FF2B5EF4-FFF2-40B4-BE49-F238E27FC236}">
                <a16:creationId xmlns:a16="http://schemas.microsoft.com/office/drawing/2014/main" id="{5E98191B-EDFC-4BE4-8B16-EF96A180C6BE}"/>
              </a:ext>
            </a:extLst>
          </p:cNvPr>
          <p:cNvSpPr/>
          <p:nvPr/>
        </p:nvSpPr>
        <p:spPr>
          <a:xfrm flipH="1" flipV="1">
            <a:off x="9927307" y="3840889"/>
            <a:ext cx="1800000" cy="252000"/>
          </a:xfrm>
          <a:prstGeom prst="triangle">
            <a:avLst/>
          </a:prstGeom>
          <a:solidFill>
            <a:srgbClr val="003D7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0" name="Овал 110">
            <a:extLst>
              <a:ext uri="{FF2B5EF4-FFF2-40B4-BE49-F238E27FC236}">
                <a16:creationId xmlns:a16="http://schemas.microsoft.com/office/drawing/2014/main" id="{8B26C674-4FE3-424A-90F0-3B62C97AAE4E}"/>
              </a:ext>
            </a:extLst>
          </p:cNvPr>
          <p:cNvSpPr/>
          <p:nvPr/>
        </p:nvSpPr>
        <p:spPr>
          <a:xfrm>
            <a:off x="8433260" y="1625058"/>
            <a:ext cx="360000" cy="360003"/>
          </a:xfrm>
          <a:prstGeom prst="ellipse">
            <a:avLst/>
          </a:prstGeom>
          <a:solidFill>
            <a:srgbClr val="5DC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2</a:t>
            </a:r>
          </a:p>
        </p:txBody>
      </p:sp>
      <p:sp>
        <p:nvSpPr>
          <p:cNvPr id="171" name="Овал 110">
            <a:extLst>
              <a:ext uri="{FF2B5EF4-FFF2-40B4-BE49-F238E27FC236}">
                <a16:creationId xmlns:a16="http://schemas.microsoft.com/office/drawing/2014/main" id="{9AFF26CE-6FBA-41BD-AAD1-7C5FF7AAA6B0}"/>
              </a:ext>
            </a:extLst>
          </p:cNvPr>
          <p:cNvSpPr/>
          <p:nvPr/>
        </p:nvSpPr>
        <p:spPr>
          <a:xfrm>
            <a:off x="8433260" y="2376627"/>
            <a:ext cx="360000" cy="360003"/>
          </a:xfrm>
          <a:prstGeom prst="ellipse">
            <a:avLst/>
          </a:prstGeom>
          <a:solidFill>
            <a:srgbClr val="00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3</a:t>
            </a:r>
          </a:p>
        </p:txBody>
      </p:sp>
      <p:sp>
        <p:nvSpPr>
          <p:cNvPr id="172" name="Овал 110">
            <a:extLst>
              <a:ext uri="{FF2B5EF4-FFF2-40B4-BE49-F238E27FC236}">
                <a16:creationId xmlns:a16="http://schemas.microsoft.com/office/drawing/2014/main" id="{1DBE5EB1-F076-4C36-AFB9-FAF3B34525C5}"/>
              </a:ext>
            </a:extLst>
          </p:cNvPr>
          <p:cNvSpPr/>
          <p:nvPr/>
        </p:nvSpPr>
        <p:spPr>
          <a:xfrm>
            <a:off x="3793025" y="2440513"/>
            <a:ext cx="360000" cy="360003"/>
          </a:xfrm>
          <a:prstGeom prst="ellipse">
            <a:avLst/>
          </a:prstGeom>
          <a:solidFill>
            <a:srgbClr val="5DC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4</a:t>
            </a:r>
          </a:p>
        </p:txBody>
      </p:sp>
      <p:sp>
        <p:nvSpPr>
          <p:cNvPr id="173" name="Овал 110">
            <a:extLst>
              <a:ext uri="{FF2B5EF4-FFF2-40B4-BE49-F238E27FC236}">
                <a16:creationId xmlns:a16="http://schemas.microsoft.com/office/drawing/2014/main" id="{C33B45F3-BBD9-44AF-8363-2B0DC97C6E35}"/>
              </a:ext>
            </a:extLst>
          </p:cNvPr>
          <p:cNvSpPr/>
          <p:nvPr/>
        </p:nvSpPr>
        <p:spPr>
          <a:xfrm>
            <a:off x="8433260" y="3523095"/>
            <a:ext cx="360000" cy="360003"/>
          </a:xfrm>
          <a:prstGeom prst="ellipse">
            <a:avLst/>
          </a:prstGeom>
          <a:solidFill>
            <a:srgbClr val="00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UA" sz="1400" b="1" dirty="0"/>
              <a:t>6</a:t>
            </a:r>
            <a:endParaRPr lang="ru-RU" sz="1400" b="1" dirty="0"/>
          </a:p>
        </p:txBody>
      </p:sp>
      <p:sp>
        <p:nvSpPr>
          <p:cNvPr id="174" name="Овал 110">
            <a:extLst>
              <a:ext uri="{FF2B5EF4-FFF2-40B4-BE49-F238E27FC236}">
                <a16:creationId xmlns:a16="http://schemas.microsoft.com/office/drawing/2014/main" id="{7319E6E7-4C2D-4B92-B437-841303B3F5E9}"/>
              </a:ext>
            </a:extLst>
          </p:cNvPr>
          <p:cNvSpPr/>
          <p:nvPr/>
        </p:nvSpPr>
        <p:spPr>
          <a:xfrm>
            <a:off x="4256568" y="3539545"/>
            <a:ext cx="360000" cy="360003"/>
          </a:xfrm>
          <a:prstGeom prst="ellipse">
            <a:avLst/>
          </a:prstGeom>
          <a:solidFill>
            <a:srgbClr val="5DC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UA" sz="1400" b="1" dirty="0"/>
              <a:t>7</a:t>
            </a:r>
            <a:endParaRPr lang="ru-RU" sz="1400" b="1" dirty="0"/>
          </a:p>
        </p:txBody>
      </p:sp>
      <p:cxnSp>
        <p:nvCxnSpPr>
          <p:cNvPr id="187" name="Соединитель: уступ 186">
            <a:extLst>
              <a:ext uri="{FF2B5EF4-FFF2-40B4-BE49-F238E27FC236}">
                <a16:creationId xmlns:a16="http://schemas.microsoft.com/office/drawing/2014/main" id="{47C8BFE8-D769-4790-9E79-0C4B2C45DB3B}"/>
              </a:ext>
            </a:extLst>
          </p:cNvPr>
          <p:cNvCxnSpPr>
            <a:cxnSpLocks/>
            <a:endCxn id="142" idx="1"/>
          </p:cNvCxnSpPr>
          <p:nvPr/>
        </p:nvCxnSpPr>
        <p:spPr>
          <a:xfrm>
            <a:off x="3076837" y="3520410"/>
            <a:ext cx="6228683" cy="1162728"/>
          </a:xfrm>
          <a:prstGeom prst="bentConnector3">
            <a:avLst>
              <a:gd name="adj1" fmla="val 10285"/>
            </a:avLst>
          </a:prstGeom>
          <a:ln w="12700">
            <a:solidFill>
              <a:srgbClr val="003D79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Овал 110">
            <a:extLst>
              <a:ext uri="{FF2B5EF4-FFF2-40B4-BE49-F238E27FC236}">
                <a16:creationId xmlns:a16="http://schemas.microsoft.com/office/drawing/2014/main" id="{41F012BA-D7D5-4289-8EDD-5B3832DD87A7}"/>
              </a:ext>
            </a:extLst>
          </p:cNvPr>
          <p:cNvSpPr/>
          <p:nvPr/>
        </p:nvSpPr>
        <p:spPr>
          <a:xfrm>
            <a:off x="8433260" y="4503136"/>
            <a:ext cx="360000" cy="360003"/>
          </a:xfrm>
          <a:prstGeom prst="ellipse">
            <a:avLst/>
          </a:prstGeom>
          <a:solidFill>
            <a:srgbClr val="00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8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E2D9B1D-3EA9-40DC-8CBE-E17F83FF37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515" y="4071133"/>
            <a:ext cx="2069893" cy="1450021"/>
          </a:xfrm>
          <a:prstGeom prst="rect">
            <a:avLst/>
          </a:prstGeom>
        </p:spPr>
      </p:pic>
      <p:cxnSp>
        <p:nvCxnSpPr>
          <p:cNvPr id="42" name="Соединитель: уступ 41">
            <a:extLst>
              <a:ext uri="{FF2B5EF4-FFF2-40B4-BE49-F238E27FC236}">
                <a16:creationId xmlns:a16="http://schemas.microsoft.com/office/drawing/2014/main" id="{BD923C7D-4B8C-4E55-8522-42BA3A3E6132}"/>
              </a:ext>
            </a:extLst>
          </p:cNvPr>
          <p:cNvCxnSpPr>
            <a:cxnSpLocks/>
            <a:stCxn id="143" idx="1"/>
            <a:endCxn id="41" idx="3"/>
          </p:cNvCxnSpPr>
          <p:nvPr/>
        </p:nvCxnSpPr>
        <p:spPr>
          <a:xfrm rot="10800000">
            <a:off x="2707409" y="4796144"/>
            <a:ext cx="6589899" cy="331836"/>
          </a:xfrm>
          <a:prstGeom prst="bentConnector3">
            <a:avLst>
              <a:gd name="adj1" fmla="val 87537"/>
            </a:avLst>
          </a:prstGeom>
          <a:ln w="12700">
            <a:solidFill>
              <a:srgbClr val="003D7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: уступ 47">
            <a:extLst>
              <a:ext uri="{FF2B5EF4-FFF2-40B4-BE49-F238E27FC236}">
                <a16:creationId xmlns:a16="http://schemas.microsoft.com/office/drawing/2014/main" id="{580EE6EB-771B-4B3D-8B40-3F676E70D20B}"/>
              </a:ext>
            </a:extLst>
          </p:cNvPr>
          <p:cNvCxnSpPr>
            <a:cxnSpLocks/>
            <a:stCxn id="75" idx="0"/>
            <a:endCxn id="41" idx="0"/>
          </p:cNvCxnSpPr>
          <p:nvPr/>
        </p:nvCxnSpPr>
        <p:spPr>
          <a:xfrm rot="10800000" flipV="1">
            <a:off x="1672462" y="3310443"/>
            <a:ext cx="197688" cy="760689"/>
          </a:xfrm>
          <a:prstGeom prst="bentConnector4">
            <a:avLst>
              <a:gd name="adj1" fmla="val 115637"/>
              <a:gd name="adj2" fmla="val 41638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: уступ 51">
            <a:extLst>
              <a:ext uri="{FF2B5EF4-FFF2-40B4-BE49-F238E27FC236}">
                <a16:creationId xmlns:a16="http://schemas.microsoft.com/office/drawing/2014/main" id="{59B2B7E5-0C45-419D-8D76-9EBE3B64184A}"/>
              </a:ext>
            </a:extLst>
          </p:cNvPr>
          <p:cNvCxnSpPr>
            <a:cxnSpLocks/>
            <a:stCxn id="41" idx="2"/>
            <a:endCxn id="144" idx="1"/>
          </p:cNvCxnSpPr>
          <p:nvPr/>
        </p:nvCxnSpPr>
        <p:spPr>
          <a:xfrm rot="16200000" flipH="1">
            <a:off x="5420669" y="1772947"/>
            <a:ext cx="136645" cy="7633058"/>
          </a:xfrm>
          <a:prstGeom prst="bentConnector2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426;g28c601db666_0_3545">
            <a:extLst>
              <a:ext uri="{FF2B5EF4-FFF2-40B4-BE49-F238E27FC236}">
                <a16:creationId xmlns:a16="http://schemas.microsoft.com/office/drawing/2014/main" id="{81926085-3E5B-4F4A-9048-3BE9EB027CE0}"/>
              </a:ext>
            </a:extLst>
          </p:cNvPr>
          <p:cNvSpPr txBox="1"/>
          <p:nvPr/>
        </p:nvSpPr>
        <p:spPr>
          <a:xfrm rot="16200000">
            <a:off x="806667" y="3379878"/>
            <a:ext cx="114405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 Black"/>
                <a:cs typeface="Arial Black"/>
                <a:sym typeface="Arial Black"/>
              </a:rPr>
              <a:t>реалізація</a:t>
            </a:r>
            <a:endParaRPr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Arial Black"/>
              <a:cs typeface="Arial Black"/>
              <a:sym typeface="Arial Black"/>
            </a:endParaRPr>
          </a:p>
        </p:txBody>
      </p:sp>
      <p:sp>
        <p:nvSpPr>
          <p:cNvPr id="49" name="Овал 110">
            <a:extLst>
              <a:ext uri="{FF2B5EF4-FFF2-40B4-BE49-F238E27FC236}">
                <a16:creationId xmlns:a16="http://schemas.microsoft.com/office/drawing/2014/main" id="{41F012BA-D7D5-4289-8EDD-5B3832DD87A7}"/>
              </a:ext>
            </a:extLst>
          </p:cNvPr>
          <p:cNvSpPr/>
          <p:nvPr/>
        </p:nvSpPr>
        <p:spPr>
          <a:xfrm>
            <a:off x="8433260" y="4969659"/>
            <a:ext cx="360000" cy="360003"/>
          </a:xfrm>
          <a:prstGeom prst="ellipse">
            <a:avLst/>
          </a:prstGeom>
          <a:solidFill>
            <a:srgbClr val="00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b="1" dirty="0"/>
              <a:t>9</a:t>
            </a:r>
            <a:endParaRPr lang="ru-RU" sz="1400" b="1" dirty="0"/>
          </a:p>
        </p:txBody>
      </p:sp>
      <p:sp>
        <p:nvSpPr>
          <p:cNvPr id="50" name="Овал 110">
            <a:extLst>
              <a:ext uri="{FF2B5EF4-FFF2-40B4-BE49-F238E27FC236}">
                <a16:creationId xmlns:a16="http://schemas.microsoft.com/office/drawing/2014/main" id="{41F012BA-D7D5-4289-8EDD-5B3832DD87A7}"/>
              </a:ext>
            </a:extLst>
          </p:cNvPr>
          <p:cNvSpPr/>
          <p:nvPr/>
        </p:nvSpPr>
        <p:spPr>
          <a:xfrm>
            <a:off x="1492020" y="3461921"/>
            <a:ext cx="360000" cy="36000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/>
            <a:r>
              <a:rPr lang="uk-UA" b="1" dirty="0"/>
              <a:t>10</a:t>
            </a:r>
            <a:endParaRPr lang="ru-RU" b="1" dirty="0"/>
          </a:p>
        </p:txBody>
      </p:sp>
      <p:sp>
        <p:nvSpPr>
          <p:cNvPr id="51" name="Овал 110">
            <a:extLst>
              <a:ext uri="{FF2B5EF4-FFF2-40B4-BE49-F238E27FC236}">
                <a16:creationId xmlns:a16="http://schemas.microsoft.com/office/drawing/2014/main" id="{41F012BA-D7D5-4289-8EDD-5B3832DD87A7}"/>
              </a:ext>
            </a:extLst>
          </p:cNvPr>
          <p:cNvSpPr/>
          <p:nvPr/>
        </p:nvSpPr>
        <p:spPr>
          <a:xfrm>
            <a:off x="8433260" y="5482126"/>
            <a:ext cx="360000" cy="36000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/>
            <a:r>
              <a:rPr lang="en-US" b="1" dirty="0"/>
              <a:t>1</a:t>
            </a:r>
            <a:r>
              <a:rPr lang="uk-UA" b="1" dirty="0"/>
              <a:t>1</a:t>
            </a:r>
            <a:endParaRPr lang="ru-RU" b="1" dirty="0"/>
          </a:p>
        </p:txBody>
      </p:sp>
      <p:cxnSp>
        <p:nvCxnSpPr>
          <p:cNvPr id="13" name="Пряма зі стрілкою 12"/>
          <p:cNvCxnSpPr>
            <a:endCxn id="140" idx="1"/>
          </p:cNvCxnSpPr>
          <p:nvPr/>
        </p:nvCxnSpPr>
        <p:spPr>
          <a:xfrm flipV="1">
            <a:off x="3108735" y="3148836"/>
            <a:ext cx="6188573" cy="1564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110">
            <a:extLst>
              <a:ext uri="{FF2B5EF4-FFF2-40B4-BE49-F238E27FC236}">
                <a16:creationId xmlns:a16="http://schemas.microsoft.com/office/drawing/2014/main" id="{BF30BC14-333E-48C0-8F74-626D9134ED43}"/>
              </a:ext>
            </a:extLst>
          </p:cNvPr>
          <p:cNvSpPr/>
          <p:nvPr/>
        </p:nvSpPr>
        <p:spPr>
          <a:xfrm>
            <a:off x="8433260" y="2988639"/>
            <a:ext cx="360000" cy="36000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5</a:t>
            </a:r>
          </a:p>
        </p:txBody>
      </p:sp>
      <p:sp>
        <p:nvSpPr>
          <p:cNvPr id="62" name="Google Shape;383;g28c601db666_0_3545">
            <a:extLst>
              <a:ext uri="{FF2B5EF4-FFF2-40B4-BE49-F238E27FC236}">
                <a16:creationId xmlns:a16="http://schemas.microsoft.com/office/drawing/2014/main" id="{FADFC6D7-08B9-4DFA-AE49-2874547D6FFE}"/>
              </a:ext>
            </a:extLst>
          </p:cNvPr>
          <p:cNvSpPr/>
          <p:nvPr/>
        </p:nvSpPr>
        <p:spPr>
          <a:xfrm>
            <a:off x="4869212" y="2900574"/>
            <a:ext cx="3060000" cy="504000"/>
          </a:xfrm>
          <a:prstGeom prst="roundRect">
            <a:avLst>
              <a:gd name="adj" fmla="val 10938"/>
            </a:avLst>
          </a:prstGeom>
          <a:solidFill>
            <a:schemeClr val="accent6">
              <a:lumMod val="20000"/>
              <a:lumOff val="80000"/>
              <a:alpha val="80000"/>
            </a:schemeClr>
          </a:solidFill>
          <a:ln w="12700" cap="flat" cmpd="sng">
            <a:solidFill>
              <a:srgbClr val="5DC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t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uk-UA" b="1" dirty="0">
                <a:solidFill>
                  <a:srgbClr val="5DC74B"/>
                </a:solidFill>
                <a:ea typeface="Arial Black"/>
                <a:cs typeface="Arial Black"/>
                <a:sym typeface="Arial Black"/>
              </a:rPr>
              <a:t>Подача заявки на отримання кредиту за Програмою</a:t>
            </a:r>
          </a:p>
        </p:txBody>
      </p:sp>
      <p:sp>
        <p:nvSpPr>
          <p:cNvPr id="65" name="Google Shape;383;g28c601db666_0_3545">
            <a:extLst>
              <a:ext uri="{FF2B5EF4-FFF2-40B4-BE49-F238E27FC236}">
                <a16:creationId xmlns:a16="http://schemas.microsoft.com/office/drawing/2014/main" id="{93049C55-99EF-4A42-A8C8-C15677F17A7B}"/>
              </a:ext>
            </a:extLst>
          </p:cNvPr>
          <p:cNvSpPr/>
          <p:nvPr/>
        </p:nvSpPr>
        <p:spPr>
          <a:xfrm>
            <a:off x="9297307" y="5971616"/>
            <a:ext cx="3060000" cy="432000"/>
          </a:xfrm>
          <a:prstGeom prst="roundRect">
            <a:avLst>
              <a:gd name="adj" fmla="val 1221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rgbClr val="003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91425" rIns="36000" bIns="91425" anchor="ctr" anchorCtr="0">
            <a:noAutofit/>
          </a:bodyPr>
          <a:lstStyle/>
          <a:p>
            <a:pPr lvl="0"/>
            <a:r>
              <a:rPr lang="uk-UA" b="1" dirty="0">
                <a:solidFill>
                  <a:srgbClr val="003D79"/>
                </a:solidFill>
                <a:ea typeface="Arial Black"/>
                <a:cs typeface="Arial" panose="020B0604020202020204" pitchFamily="34" charset="0"/>
                <a:sym typeface="Arial Black"/>
              </a:rPr>
              <a:t>Виплата гранту для компенсації </a:t>
            </a:r>
            <a:r>
              <a:rPr lang="uk-UA" b="1" dirty="0">
                <a:solidFill>
                  <a:srgbClr val="003D79"/>
                </a:solidFill>
                <a:cs typeface="Arial" panose="020B0604020202020204" pitchFamily="34" charset="0"/>
                <a:sym typeface="Arial Black"/>
              </a:rPr>
              <a:t>частини кредиту </a:t>
            </a:r>
            <a:r>
              <a:rPr lang="uk-UA" i="1" dirty="0">
                <a:solidFill>
                  <a:srgbClr val="003D79"/>
                </a:solidFill>
                <a:ea typeface="Arial Black"/>
                <a:cs typeface="Arial" panose="020B0604020202020204" pitchFamily="34" charset="0"/>
                <a:sym typeface="Arial Black"/>
              </a:rPr>
              <a:t>(40%)</a:t>
            </a:r>
          </a:p>
        </p:txBody>
      </p:sp>
      <p:cxnSp>
        <p:nvCxnSpPr>
          <p:cNvPr id="73" name="Соединитель: уступ 41">
            <a:extLst>
              <a:ext uri="{FF2B5EF4-FFF2-40B4-BE49-F238E27FC236}">
                <a16:creationId xmlns:a16="http://schemas.microsoft.com/office/drawing/2014/main" id="{BD923C7D-4B8C-4E55-8522-42BA3A3E6132}"/>
              </a:ext>
            </a:extLst>
          </p:cNvPr>
          <p:cNvCxnSpPr>
            <a:cxnSpLocks/>
            <a:stCxn id="65" idx="1"/>
            <a:endCxn id="75" idx="3"/>
          </p:cNvCxnSpPr>
          <p:nvPr/>
        </p:nvCxnSpPr>
        <p:spPr>
          <a:xfrm rot="10800000">
            <a:off x="2070191" y="2626396"/>
            <a:ext cx="7227117" cy="3561220"/>
          </a:xfrm>
          <a:prstGeom prst="bentConnector4">
            <a:avLst>
              <a:gd name="adj1" fmla="val 125043"/>
              <a:gd name="adj2" fmla="val 99932"/>
            </a:avLst>
          </a:prstGeom>
          <a:ln w="12700">
            <a:solidFill>
              <a:srgbClr val="003D7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110">
            <a:extLst>
              <a:ext uri="{FF2B5EF4-FFF2-40B4-BE49-F238E27FC236}">
                <a16:creationId xmlns:a16="http://schemas.microsoft.com/office/drawing/2014/main" id="{41F012BA-D7D5-4289-8EDD-5B3832DD87A7}"/>
              </a:ext>
            </a:extLst>
          </p:cNvPr>
          <p:cNvSpPr/>
          <p:nvPr/>
        </p:nvSpPr>
        <p:spPr>
          <a:xfrm>
            <a:off x="8444633" y="6013148"/>
            <a:ext cx="360000" cy="360003"/>
          </a:xfrm>
          <a:prstGeom prst="ellipse">
            <a:avLst/>
          </a:prstGeom>
          <a:solidFill>
            <a:srgbClr val="00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7255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7E8653A-4E8E-44A3-8BB6-3426D19D406C}"/>
              </a:ext>
            </a:extLst>
          </p:cNvPr>
          <p:cNvSpPr/>
          <p:nvPr/>
        </p:nvSpPr>
        <p:spPr>
          <a:xfrm>
            <a:off x="205266" y="1474967"/>
            <a:ext cx="3960000" cy="5040000"/>
          </a:xfrm>
          <a:prstGeom prst="rect">
            <a:avLst/>
          </a:prstGeom>
          <a:noFill/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>
              <a:spcAft>
                <a:spcPts val="600"/>
              </a:spcAft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Критерій враховує: 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частку витрат на електроенергію у загальній сумі 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</a:rPr>
              <a:t>доходів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підприємства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uk-UA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uk-UA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uk-UA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зміну частки витрат на електроенергію у загальній сумі 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</a:rPr>
              <a:t>доходів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підприємства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uk-UA" sz="12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uk-UA" sz="12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uk-UA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рівень 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</a:rPr>
              <a:t>зміни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річного доходу підприємства </a:t>
            </a:r>
          </a:p>
        </p:txBody>
      </p:sp>
      <p:sp>
        <p:nvSpPr>
          <p:cNvPr id="60" name="Google Shape;118;p3">
            <a:extLst>
              <a:ext uri="{FF2B5EF4-FFF2-40B4-BE49-F238E27FC236}">
                <a16:creationId xmlns:a16="http://schemas.microsoft.com/office/drawing/2014/main" id="{60894C8E-E913-49DA-96C2-EC7C8273D51F}"/>
              </a:ext>
            </a:extLst>
          </p:cNvPr>
          <p:cNvSpPr txBox="1"/>
          <p:nvPr/>
        </p:nvSpPr>
        <p:spPr>
          <a:xfrm>
            <a:off x="72820" y="193767"/>
            <a:ext cx="11340458" cy="329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Критерії </a:t>
            </a:r>
            <a:r>
              <a:rPr lang="uk-UA" sz="20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рейтингування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мікро та малих підприємців для отримання Грантів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104299-E370-43E3-B1D6-D44CDCFBABEC}"/>
              </a:ext>
            </a:extLst>
          </p:cNvPr>
          <p:cNvSpPr/>
          <p:nvPr/>
        </p:nvSpPr>
        <p:spPr>
          <a:xfrm>
            <a:off x="205265" y="760457"/>
            <a:ext cx="3960000" cy="720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uk-UA" b="1" dirty="0"/>
              <a:t>Критерій 1. </a:t>
            </a:r>
          </a:p>
          <a:p>
            <a:pPr algn="ctr"/>
            <a:r>
              <a:rPr lang="uk-UA" b="1" dirty="0"/>
              <a:t>Рівень енергозалежності підприємства</a:t>
            </a:r>
            <a:endParaRPr lang="ru-RU" b="1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0D25C57-8563-45C7-BB07-F9A599ED09ED}"/>
              </a:ext>
            </a:extLst>
          </p:cNvPr>
          <p:cNvSpPr/>
          <p:nvPr/>
        </p:nvSpPr>
        <p:spPr>
          <a:xfrm>
            <a:off x="205263" y="5863385"/>
            <a:ext cx="3959999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</a:pPr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Перевагу отримають підприємці, які маючи найвищу енергозалежність забезпечили зростання річного доходу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Прямоугольник 1">
            <a:extLst>
              <a:ext uri="{FF2B5EF4-FFF2-40B4-BE49-F238E27FC236}">
                <a16:creationId xmlns:a16="http://schemas.microsoft.com/office/drawing/2014/main" id="{3C104299-E370-43E3-B1D6-D44CDCFBABEC}"/>
              </a:ext>
            </a:extLst>
          </p:cNvPr>
          <p:cNvSpPr/>
          <p:nvPr/>
        </p:nvSpPr>
        <p:spPr>
          <a:xfrm>
            <a:off x="8633159" y="754967"/>
            <a:ext cx="3960000" cy="720000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uk-UA" b="1" dirty="0"/>
              <a:t>Критерій 3.</a:t>
            </a:r>
          </a:p>
          <a:p>
            <a:pPr algn="ctr"/>
            <a:r>
              <a:rPr lang="uk-UA" b="1" dirty="0"/>
              <a:t>Якість джерел генерації електроенергії</a:t>
            </a:r>
            <a:endParaRPr lang="ru-RU" b="1" dirty="0"/>
          </a:p>
        </p:txBody>
      </p:sp>
      <p:sp>
        <p:nvSpPr>
          <p:cNvPr id="31" name="Прямоугольник 22">
            <a:extLst>
              <a:ext uri="{FF2B5EF4-FFF2-40B4-BE49-F238E27FC236}">
                <a16:creationId xmlns:a16="http://schemas.microsoft.com/office/drawing/2014/main" id="{27E8653A-4E8E-44A3-8BB6-3426D19D406C}"/>
              </a:ext>
            </a:extLst>
          </p:cNvPr>
          <p:cNvSpPr/>
          <p:nvPr/>
        </p:nvSpPr>
        <p:spPr>
          <a:xfrm>
            <a:off x="8633161" y="1479830"/>
            <a:ext cx="3959998" cy="5040000"/>
          </a:xfrm>
          <a:prstGeom prst="rect">
            <a:avLst/>
          </a:prstGeom>
          <a:noFill/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tIns="360000" rIns="756000" bIns="36000" rtlCol="0" anchor="t"/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uk-UA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2" name="Прямоугольник 37">
            <a:extLst>
              <a:ext uri="{FF2B5EF4-FFF2-40B4-BE49-F238E27FC236}">
                <a16:creationId xmlns:a16="http://schemas.microsoft.com/office/drawing/2014/main" id="{217BD109-7934-4F07-9878-83F47755D2E0}"/>
              </a:ext>
            </a:extLst>
          </p:cNvPr>
          <p:cNvSpPr/>
          <p:nvPr/>
        </p:nvSpPr>
        <p:spPr>
          <a:xfrm>
            <a:off x="10207690" y="2156091"/>
            <a:ext cx="1409390" cy="914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Вітчизняні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 імпортовані відновлювальні джерела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9" name="Прямокутник 48"/>
          <p:cNvSpPr/>
          <p:nvPr/>
        </p:nvSpPr>
        <p:spPr>
          <a:xfrm>
            <a:off x="8633158" y="1493620"/>
            <a:ext cx="3959997" cy="544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Критерій надає перевагу зеленим технологіям </a:t>
            </a:r>
            <a:r>
              <a:rPr lang="uk-UA" b="1" dirty="0" err="1">
                <a:solidFill>
                  <a:schemeClr val="accent5">
                    <a:lumMod val="50000"/>
                  </a:schemeClr>
                </a:solidFill>
              </a:rPr>
              <a:t>енергогенерації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</p:txBody>
      </p:sp>
      <p:sp>
        <p:nvSpPr>
          <p:cNvPr id="50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11680160" y="2335999"/>
            <a:ext cx="720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2 бал</a:t>
            </a:r>
            <a:endParaRPr lang="ru-RU" sz="1200" dirty="0"/>
          </a:p>
        </p:txBody>
      </p:sp>
      <p:sp>
        <p:nvSpPr>
          <p:cNvPr id="51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11683940" y="3755245"/>
            <a:ext cx="720000" cy="252000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1,0</a:t>
            </a:r>
            <a:endParaRPr lang="ru-RU" sz="1200" dirty="0"/>
          </a:p>
        </p:txBody>
      </p:sp>
      <p:sp>
        <p:nvSpPr>
          <p:cNvPr id="67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11686640" y="2606266"/>
            <a:ext cx="720000" cy="252000"/>
          </a:xfrm>
          <a:prstGeom prst="rect">
            <a:avLst/>
          </a:prstGeom>
          <a:solidFill>
            <a:schemeClr val="accent5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1,5</a:t>
            </a:r>
            <a:endParaRPr lang="ru-RU" sz="1200" dirty="0"/>
          </a:p>
        </p:txBody>
      </p:sp>
      <p:sp>
        <p:nvSpPr>
          <p:cNvPr id="78" name="Прямоугольник 1">
            <a:extLst>
              <a:ext uri="{FF2B5EF4-FFF2-40B4-BE49-F238E27FC236}">
                <a16:creationId xmlns:a16="http://schemas.microsoft.com/office/drawing/2014/main" id="{3C104299-E370-43E3-B1D6-D44CDCFBABEC}"/>
              </a:ext>
            </a:extLst>
          </p:cNvPr>
          <p:cNvSpPr/>
          <p:nvPr/>
        </p:nvSpPr>
        <p:spPr>
          <a:xfrm>
            <a:off x="4419212" y="760457"/>
            <a:ext cx="3960000" cy="720000"/>
          </a:xfrm>
          <a:prstGeom prst="rect">
            <a:avLst/>
          </a:prstGeom>
          <a:solidFill>
            <a:schemeClr val="accent5">
              <a:lumMod val="50000"/>
              <a:alpha val="80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uk-UA" b="1" dirty="0"/>
              <a:t>Критерій 2.</a:t>
            </a:r>
          </a:p>
          <a:p>
            <a:pPr algn="ctr"/>
            <a:r>
              <a:rPr lang="uk-UA" b="1" dirty="0"/>
              <a:t>Вид економічної діяльності підприємства</a:t>
            </a:r>
            <a:endParaRPr lang="ru-RU" b="1" dirty="0"/>
          </a:p>
        </p:txBody>
      </p:sp>
      <p:sp>
        <p:nvSpPr>
          <p:cNvPr id="79" name="Прямоугольник 22">
            <a:extLst>
              <a:ext uri="{FF2B5EF4-FFF2-40B4-BE49-F238E27FC236}">
                <a16:creationId xmlns:a16="http://schemas.microsoft.com/office/drawing/2014/main" id="{27E8653A-4E8E-44A3-8BB6-3426D19D406C}"/>
              </a:ext>
            </a:extLst>
          </p:cNvPr>
          <p:cNvSpPr/>
          <p:nvPr/>
        </p:nvSpPr>
        <p:spPr>
          <a:xfrm>
            <a:off x="4421524" y="1478523"/>
            <a:ext cx="3960000" cy="5040000"/>
          </a:xfrm>
          <a:prstGeom prst="rect">
            <a:avLst/>
          </a:prstGeom>
          <a:noFill/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tIns="360000" rIns="756000" bIns="36000" rtlCol="0" anchor="t"/>
          <a:lstStyle/>
          <a:p>
            <a:pPr marL="171450" indent="-17145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uk-UA" sz="12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uk-UA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0" name="Прямокутник 79"/>
          <p:cNvSpPr/>
          <p:nvPr/>
        </p:nvSpPr>
        <p:spPr>
          <a:xfrm>
            <a:off x="4421522" y="1484572"/>
            <a:ext cx="3957689" cy="620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Критерій визначає пріоритетність підприємства за видом діяльності </a:t>
            </a:r>
          </a:p>
        </p:txBody>
      </p:sp>
      <p:pic>
        <p:nvPicPr>
          <p:cNvPr id="81" name="Рисунок 80" descr="Костюм">
            <a:extLst>
              <a:ext uri="{FF2B5EF4-FFF2-40B4-BE49-F238E27FC236}">
                <a16:creationId xmlns:a16="http://schemas.microsoft.com/office/drawing/2014/main" id="{74A6D532-0593-4781-8E9B-FFA3D8676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668391" y="2676045"/>
            <a:ext cx="504000" cy="504000"/>
          </a:xfrm>
          <a:prstGeom prst="rect">
            <a:avLst/>
          </a:prstGeom>
        </p:spPr>
      </p:pic>
      <p:pic>
        <p:nvPicPr>
          <p:cNvPr id="82" name="Рисунок 81" descr="Цементовоз">
            <a:extLst>
              <a:ext uri="{FF2B5EF4-FFF2-40B4-BE49-F238E27FC236}">
                <a16:creationId xmlns:a16="http://schemas.microsoft.com/office/drawing/2014/main" id="{43997C8C-5DB9-41ED-8F17-B845CFD8C49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690822" y="4101488"/>
            <a:ext cx="504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Рисунок 82" descr="Стетоскоп">
            <a:extLst>
              <a:ext uri="{FF2B5EF4-FFF2-40B4-BE49-F238E27FC236}">
                <a16:creationId xmlns:a16="http://schemas.microsoft.com/office/drawing/2014/main" id="{6AD84E04-4531-40C1-97DD-84FA926934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668391" y="3197736"/>
            <a:ext cx="432000" cy="432000"/>
          </a:xfrm>
          <a:prstGeom prst="rect">
            <a:avLst/>
          </a:prstGeom>
        </p:spPr>
      </p:pic>
      <p:pic>
        <p:nvPicPr>
          <p:cNvPr id="84" name="Рисунок 83" descr="Микроскоп">
            <a:extLst>
              <a:ext uri="{FF2B5EF4-FFF2-40B4-BE49-F238E27FC236}">
                <a16:creationId xmlns:a16="http://schemas.microsoft.com/office/drawing/2014/main" id="{702F2DF4-F06D-4A0B-B86F-1CC6E5B039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668391" y="3647427"/>
            <a:ext cx="432008" cy="432000"/>
          </a:xfrm>
          <a:prstGeom prst="rect">
            <a:avLst/>
          </a:prstGeom>
        </p:spPr>
      </p:pic>
      <p:pic>
        <p:nvPicPr>
          <p:cNvPr id="85" name="Рисунок 84" descr="Грузовик">
            <a:extLst>
              <a:ext uri="{FF2B5EF4-FFF2-40B4-BE49-F238E27FC236}">
                <a16:creationId xmlns:a16="http://schemas.microsoft.com/office/drawing/2014/main" id="{2DF90EFC-2AA6-4DF5-85DC-AFB96BE5196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668391" y="5967880"/>
            <a:ext cx="504000" cy="504000"/>
          </a:xfrm>
          <a:prstGeom prst="rect">
            <a:avLst/>
          </a:prstGeom>
        </p:spPr>
      </p:pic>
      <p:pic>
        <p:nvPicPr>
          <p:cNvPr id="86" name="Рисунок 85" descr="Тележка для покупок">
            <a:extLst>
              <a:ext uri="{FF2B5EF4-FFF2-40B4-BE49-F238E27FC236}">
                <a16:creationId xmlns:a16="http://schemas.microsoft.com/office/drawing/2014/main" id="{D886A74F-9A14-48FF-AF9A-E3C5D89B9604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668391" y="4996500"/>
            <a:ext cx="432000" cy="432000"/>
          </a:xfrm>
          <a:prstGeom prst="rect">
            <a:avLst/>
          </a:prstGeom>
        </p:spPr>
      </p:pic>
      <p:sp>
        <p:nvSpPr>
          <p:cNvPr id="88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7333679" y="2755391"/>
            <a:ext cx="720000" cy="252000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 – 1,5</a:t>
            </a:r>
            <a:endParaRPr lang="ru-RU" sz="1200" dirty="0"/>
          </a:p>
        </p:txBody>
      </p:sp>
      <p:sp>
        <p:nvSpPr>
          <p:cNvPr id="89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7333679" y="3238204"/>
            <a:ext cx="720000" cy="252000"/>
          </a:xfrm>
          <a:prstGeom prst="rect">
            <a:avLst/>
          </a:prstGeom>
          <a:solidFill>
            <a:schemeClr val="accent5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0,</a:t>
            </a:r>
            <a:r>
              <a:rPr lang="en-US" sz="1200" dirty="0"/>
              <a:t>8</a:t>
            </a:r>
            <a:endParaRPr lang="ru-RU" sz="1200" dirty="0"/>
          </a:p>
        </p:txBody>
      </p:sp>
      <p:sp>
        <p:nvSpPr>
          <p:cNvPr id="90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7333679" y="3721017"/>
            <a:ext cx="720000" cy="252000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0,</a:t>
            </a:r>
            <a:r>
              <a:rPr lang="en-US" sz="1200" dirty="0"/>
              <a:t>7</a:t>
            </a:r>
            <a:endParaRPr lang="ru-RU" sz="1200" dirty="0"/>
          </a:p>
        </p:txBody>
      </p:sp>
      <p:sp>
        <p:nvSpPr>
          <p:cNvPr id="91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7333679" y="5657819"/>
            <a:ext cx="720000" cy="252000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0,</a:t>
            </a:r>
            <a:r>
              <a:rPr lang="en-US" sz="1200" dirty="0"/>
              <a:t>4</a:t>
            </a:r>
            <a:endParaRPr lang="ru-RU" sz="1200" dirty="0"/>
          </a:p>
        </p:txBody>
      </p:sp>
      <p:sp>
        <p:nvSpPr>
          <p:cNvPr id="92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7333679" y="4686643"/>
            <a:ext cx="720000" cy="252000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0,</a:t>
            </a:r>
            <a:r>
              <a:rPr lang="en-US" sz="1200" dirty="0"/>
              <a:t>5</a:t>
            </a:r>
            <a:endParaRPr lang="ru-RU" sz="1200" dirty="0"/>
          </a:p>
        </p:txBody>
      </p:sp>
      <p:sp>
        <p:nvSpPr>
          <p:cNvPr id="93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7333679" y="5169456"/>
            <a:ext cx="720000" cy="252000"/>
          </a:xfrm>
          <a:prstGeom prst="rect">
            <a:avLst/>
          </a:prstGeom>
          <a:solidFill>
            <a:schemeClr val="accent5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0,</a:t>
            </a:r>
            <a:r>
              <a:rPr lang="en-US" sz="1200" dirty="0"/>
              <a:t>4</a:t>
            </a:r>
            <a:endParaRPr lang="ru-RU" sz="1200" dirty="0"/>
          </a:p>
        </p:txBody>
      </p:sp>
      <p:sp>
        <p:nvSpPr>
          <p:cNvPr id="94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7341367" y="4245785"/>
            <a:ext cx="720000" cy="252000"/>
          </a:xfrm>
          <a:prstGeom prst="rect">
            <a:avLst/>
          </a:prstGeom>
          <a:solidFill>
            <a:schemeClr val="accent5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0,</a:t>
            </a:r>
            <a:r>
              <a:rPr lang="en-US" sz="1200" dirty="0"/>
              <a:t>6</a:t>
            </a:r>
            <a:endParaRPr lang="ru-RU" sz="1200" dirty="0"/>
          </a:p>
        </p:txBody>
      </p:sp>
      <p:sp>
        <p:nvSpPr>
          <p:cNvPr id="95" name="Прямоугольник 37">
            <a:extLst>
              <a:ext uri="{FF2B5EF4-FFF2-40B4-BE49-F238E27FC236}">
                <a16:creationId xmlns:a16="http://schemas.microsoft.com/office/drawing/2014/main" id="{217BD109-7934-4F07-9878-83F47755D2E0}"/>
              </a:ext>
            </a:extLst>
          </p:cNvPr>
          <p:cNvSpPr/>
          <p:nvPr/>
        </p:nvSpPr>
        <p:spPr>
          <a:xfrm>
            <a:off x="5423615" y="2706983"/>
            <a:ext cx="1728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Переробна промисловість</a:t>
            </a:r>
          </a:p>
        </p:txBody>
      </p:sp>
      <p:sp>
        <p:nvSpPr>
          <p:cNvPr id="96" name="Прямоугольник 37">
            <a:extLst>
              <a:ext uri="{FF2B5EF4-FFF2-40B4-BE49-F238E27FC236}">
                <a16:creationId xmlns:a16="http://schemas.microsoft.com/office/drawing/2014/main" id="{217BD109-7934-4F07-9878-83F47755D2E0}"/>
              </a:ext>
            </a:extLst>
          </p:cNvPr>
          <p:cNvSpPr/>
          <p:nvPr/>
        </p:nvSpPr>
        <p:spPr>
          <a:xfrm>
            <a:off x="5427942" y="4191785"/>
            <a:ext cx="1728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Будівництво</a:t>
            </a:r>
          </a:p>
        </p:txBody>
      </p:sp>
      <p:sp>
        <p:nvSpPr>
          <p:cNvPr id="97" name="Прямоугольник 37">
            <a:extLst>
              <a:ext uri="{FF2B5EF4-FFF2-40B4-BE49-F238E27FC236}">
                <a16:creationId xmlns:a16="http://schemas.microsoft.com/office/drawing/2014/main" id="{217BD109-7934-4F07-9878-83F47755D2E0}"/>
              </a:ext>
            </a:extLst>
          </p:cNvPr>
          <p:cNvSpPr/>
          <p:nvPr/>
        </p:nvSpPr>
        <p:spPr>
          <a:xfrm>
            <a:off x="5423615" y="3184935"/>
            <a:ext cx="1728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Охорона здоров'я</a:t>
            </a:r>
          </a:p>
        </p:txBody>
      </p:sp>
      <p:sp>
        <p:nvSpPr>
          <p:cNvPr id="98" name="Прямоугольник 37">
            <a:extLst>
              <a:ext uri="{FF2B5EF4-FFF2-40B4-BE49-F238E27FC236}">
                <a16:creationId xmlns:a16="http://schemas.microsoft.com/office/drawing/2014/main" id="{217BD109-7934-4F07-9878-83F47755D2E0}"/>
              </a:ext>
            </a:extLst>
          </p:cNvPr>
          <p:cNvSpPr/>
          <p:nvPr/>
        </p:nvSpPr>
        <p:spPr>
          <a:xfrm>
            <a:off x="5423615" y="3662887"/>
            <a:ext cx="1728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Освіта</a:t>
            </a:r>
          </a:p>
        </p:txBody>
      </p:sp>
      <p:sp>
        <p:nvSpPr>
          <p:cNvPr id="99" name="Прямоугольник 37">
            <a:extLst>
              <a:ext uri="{FF2B5EF4-FFF2-40B4-BE49-F238E27FC236}">
                <a16:creationId xmlns:a16="http://schemas.microsoft.com/office/drawing/2014/main" id="{217BD109-7934-4F07-9878-83F47755D2E0}"/>
              </a:ext>
            </a:extLst>
          </p:cNvPr>
          <p:cNvSpPr/>
          <p:nvPr/>
        </p:nvSpPr>
        <p:spPr>
          <a:xfrm>
            <a:off x="5423615" y="6053142"/>
            <a:ext cx="1728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Транспорт</a:t>
            </a:r>
          </a:p>
        </p:txBody>
      </p:sp>
      <p:sp>
        <p:nvSpPr>
          <p:cNvPr id="100" name="Прямоугольник 37">
            <a:extLst>
              <a:ext uri="{FF2B5EF4-FFF2-40B4-BE49-F238E27FC236}">
                <a16:creationId xmlns:a16="http://schemas.microsoft.com/office/drawing/2014/main" id="{217BD109-7934-4F07-9878-83F47755D2E0}"/>
              </a:ext>
            </a:extLst>
          </p:cNvPr>
          <p:cNvSpPr/>
          <p:nvPr/>
        </p:nvSpPr>
        <p:spPr>
          <a:xfrm>
            <a:off x="5423615" y="5079149"/>
            <a:ext cx="1728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Торгівля</a:t>
            </a:r>
          </a:p>
        </p:txBody>
      </p:sp>
      <p:sp>
        <p:nvSpPr>
          <p:cNvPr id="101" name="Прямоугольник 37">
            <a:extLst>
              <a:ext uri="{FF2B5EF4-FFF2-40B4-BE49-F238E27FC236}">
                <a16:creationId xmlns:a16="http://schemas.microsoft.com/office/drawing/2014/main" id="{217BD109-7934-4F07-9878-83F47755D2E0}"/>
              </a:ext>
            </a:extLst>
          </p:cNvPr>
          <p:cNvSpPr/>
          <p:nvPr/>
        </p:nvSpPr>
        <p:spPr>
          <a:xfrm>
            <a:off x="5423615" y="5549819"/>
            <a:ext cx="1728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Готелі та ресторани</a:t>
            </a:r>
          </a:p>
        </p:txBody>
      </p:sp>
      <p:pic>
        <p:nvPicPr>
          <p:cNvPr id="102" name="Рисунок 101" descr="Сервировка стола">
            <a:extLst>
              <a:ext uri="{FF2B5EF4-FFF2-40B4-BE49-F238E27FC236}">
                <a16:creationId xmlns:a16="http://schemas.microsoft.com/office/drawing/2014/main" id="{B6F447F0-14F5-40AE-83FA-AB9BD1D3D96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4668391" y="5513819"/>
            <a:ext cx="432000" cy="432000"/>
          </a:xfrm>
          <a:prstGeom prst="rect">
            <a:avLst/>
          </a:prstGeom>
        </p:spPr>
      </p:pic>
      <p:sp>
        <p:nvSpPr>
          <p:cNvPr id="103" name="Прямоугольник 37">
            <a:extLst>
              <a:ext uri="{FF2B5EF4-FFF2-40B4-BE49-F238E27FC236}">
                <a16:creationId xmlns:a16="http://schemas.microsoft.com/office/drawing/2014/main" id="{217BD109-7934-4F07-9878-83F47755D2E0}"/>
              </a:ext>
            </a:extLst>
          </p:cNvPr>
          <p:cNvSpPr/>
          <p:nvPr/>
        </p:nvSpPr>
        <p:spPr>
          <a:xfrm>
            <a:off x="5423615" y="4618983"/>
            <a:ext cx="1728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Послуги</a:t>
            </a:r>
          </a:p>
        </p:txBody>
      </p:sp>
      <p:pic>
        <p:nvPicPr>
          <p:cNvPr id="104" name="Рисунок 103" descr="Хозяйственная сумка">
            <a:extLst>
              <a:ext uri="{FF2B5EF4-FFF2-40B4-BE49-F238E27FC236}">
                <a16:creationId xmlns:a16="http://schemas.microsoft.com/office/drawing/2014/main" id="{6BF75BCE-D073-4810-BBF7-141D8A401F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4668391" y="4546809"/>
            <a:ext cx="432000" cy="432000"/>
          </a:xfrm>
          <a:prstGeom prst="rect">
            <a:avLst/>
          </a:prstGeom>
        </p:spPr>
      </p:pic>
      <p:sp>
        <p:nvSpPr>
          <p:cNvPr id="105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7333679" y="6135079"/>
            <a:ext cx="720000" cy="252000"/>
          </a:xfrm>
          <a:prstGeom prst="rect">
            <a:avLst/>
          </a:prstGeom>
          <a:solidFill>
            <a:schemeClr val="accent5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0,</a:t>
            </a:r>
            <a:r>
              <a:rPr lang="en-US" sz="1200" dirty="0"/>
              <a:t>2</a:t>
            </a:r>
            <a:endParaRPr lang="ru-RU" sz="1200" dirty="0"/>
          </a:p>
        </p:txBody>
      </p:sp>
      <p:sp>
        <p:nvSpPr>
          <p:cNvPr id="106" name="Прямоугольник 37">
            <a:extLst>
              <a:ext uri="{FF2B5EF4-FFF2-40B4-BE49-F238E27FC236}">
                <a16:creationId xmlns:a16="http://schemas.microsoft.com/office/drawing/2014/main" id="{217BD109-7934-4F07-9878-83F47755D2E0}"/>
              </a:ext>
            </a:extLst>
          </p:cNvPr>
          <p:cNvSpPr/>
          <p:nvPr/>
        </p:nvSpPr>
        <p:spPr>
          <a:xfrm>
            <a:off x="5423615" y="2229031"/>
            <a:ext cx="1728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uk-UA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 descr="Тенденция к повышению">
            <a:extLst>
              <a:ext uri="{FF2B5EF4-FFF2-40B4-BE49-F238E27FC236}">
                <a16:creationId xmlns:a16="http://schemas.microsoft.com/office/drawing/2014/main" id="{3ED625F3-711F-4B91-9085-6DA36A294D7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1623531" y="4822502"/>
            <a:ext cx="900000" cy="900000"/>
          </a:xfrm>
          <a:prstGeom prst="rect">
            <a:avLst/>
          </a:prstGeom>
        </p:spPr>
      </p:pic>
      <p:pic>
        <p:nvPicPr>
          <p:cNvPr id="17" name="Рисунок 16" descr="Список (справа налево)">
            <a:extLst>
              <a:ext uri="{FF2B5EF4-FFF2-40B4-BE49-F238E27FC236}">
                <a16:creationId xmlns:a16="http://schemas.microsoft.com/office/drawing/2014/main" id="{C3DFC8C4-7FB9-4D00-8C48-EFBE225BD12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2234671" y="2206592"/>
            <a:ext cx="900000" cy="900000"/>
          </a:xfrm>
          <a:prstGeom prst="rect">
            <a:avLst/>
          </a:prstGeom>
        </p:spPr>
      </p:pic>
      <p:pic>
        <p:nvPicPr>
          <p:cNvPr id="108" name="Рисунок 107" descr="Лампочка">
            <a:extLst>
              <a:ext uri="{FF2B5EF4-FFF2-40B4-BE49-F238E27FC236}">
                <a16:creationId xmlns:a16="http://schemas.microsoft.com/office/drawing/2014/main" id="{869DE4EB-6BA6-411C-9216-82DBB774394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1261966" y="3952381"/>
            <a:ext cx="432000" cy="432000"/>
          </a:xfrm>
          <a:prstGeom prst="rect">
            <a:avLst/>
          </a:prstGeom>
        </p:spPr>
      </p:pic>
      <p:pic>
        <p:nvPicPr>
          <p:cNvPr id="109" name="Рисунок 108" descr="Лампочка">
            <a:extLst>
              <a:ext uri="{FF2B5EF4-FFF2-40B4-BE49-F238E27FC236}">
                <a16:creationId xmlns:a16="http://schemas.microsoft.com/office/drawing/2014/main" id="{5DB4E05F-303D-45EB-804E-501DAA45D69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2312410" y="3692989"/>
            <a:ext cx="720000" cy="7200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85B2F6D-80AD-48CF-AC12-A607D47D6652}"/>
              </a:ext>
            </a:extLst>
          </p:cNvPr>
          <p:cNvSpPr/>
          <p:nvPr/>
        </p:nvSpPr>
        <p:spPr>
          <a:xfrm>
            <a:off x="1039262" y="2517088"/>
            <a:ext cx="360000" cy="35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5DC64B"/>
                </a:solidFill>
              </a:rPr>
              <a:t>%</a:t>
            </a:r>
            <a:endParaRPr lang="en-US" sz="2400" b="1" dirty="0">
              <a:solidFill>
                <a:srgbClr val="5DC64B"/>
              </a:solidFill>
            </a:endParaRPr>
          </a:p>
        </p:txBody>
      </p:sp>
      <p:pic>
        <p:nvPicPr>
          <p:cNvPr id="4" name="Рисунок 3" descr="Лампочка">
            <a:extLst>
              <a:ext uri="{FF2B5EF4-FFF2-40B4-BE49-F238E27FC236}">
                <a16:creationId xmlns:a16="http://schemas.microsoft.com/office/drawing/2014/main" id="{E0789068-A1C9-4A8F-A033-159DC79F428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1288347" y="2452672"/>
            <a:ext cx="468000" cy="468000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A2F4F04-C8EF-4A7F-871E-00E9112BC2C9}"/>
              </a:ext>
            </a:extLst>
          </p:cNvPr>
          <p:cNvCxnSpPr>
            <a:stCxn id="4" idx="2"/>
            <a:endCxn id="17" idx="1"/>
          </p:cNvCxnSpPr>
          <p:nvPr/>
        </p:nvCxnSpPr>
        <p:spPr>
          <a:xfrm flipV="1">
            <a:off x="1522347" y="2656592"/>
            <a:ext cx="712324" cy="264080"/>
          </a:xfrm>
          <a:prstGeom prst="line">
            <a:avLst/>
          </a:prstGeom>
          <a:ln>
            <a:solidFill>
              <a:srgbClr val="5DC6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E65A755E-2A8A-460D-8C0B-93455E20AFE0}"/>
              </a:ext>
            </a:extLst>
          </p:cNvPr>
          <p:cNvCxnSpPr>
            <a:cxnSpLocks/>
            <a:stCxn id="4" idx="0"/>
            <a:endCxn id="17" idx="1"/>
          </p:cNvCxnSpPr>
          <p:nvPr/>
        </p:nvCxnSpPr>
        <p:spPr>
          <a:xfrm>
            <a:off x="1522347" y="2452672"/>
            <a:ext cx="712324" cy="203920"/>
          </a:xfrm>
          <a:prstGeom prst="line">
            <a:avLst/>
          </a:prstGeom>
          <a:ln>
            <a:solidFill>
              <a:srgbClr val="5DC6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C17AF54F-A1EB-43C7-8DB8-A08B7B01E412}"/>
              </a:ext>
            </a:extLst>
          </p:cNvPr>
          <p:cNvCxnSpPr>
            <a:cxnSpLocks/>
            <a:stCxn id="108" idx="3"/>
            <a:endCxn id="109" idx="1"/>
          </p:cNvCxnSpPr>
          <p:nvPr/>
        </p:nvCxnSpPr>
        <p:spPr>
          <a:xfrm flipV="1">
            <a:off x="1693966" y="4052989"/>
            <a:ext cx="618444" cy="115392"/>
          </a:xfrm>
          <a:prstGeom prst="straightConnector1">
            <a:avLst/>
          </a:prstGeom>
          <a:ln>
            <a:solidFill>
              <a:srgbClr val="003D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37">
            <a:extLst>
              <a:ext uri="{FF2B5EF4-FFF2-40B4-BE49-F238E27FC236}">
                <a16:creationId xmlns:a16="http://schemas.microsoft.com/office/drawing/2014/main" id="{667014D0-CB76-4CC4-B031-0AF0FD1DFD68}"/>
              </a:ext>
            </a:extLst>
          </p:cNvPr>
          <p:cNvSpPr/>
          <p:nvPr/>
        </p:nvSpPr>
        <p:spPr>
          <a:xfrm>
            <a:off x="10195838" y="4347815"/>
            <a:ext cx="1411820" cy="914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Вітчизняні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 імпортовані невідновлювальні джерела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9" name="Прямоугольник 37">
            <a:extLst>
              <a:ext uri="{FF2B5EF4-FFF2-40B4-BE49-F238E27FC236}">
                <a16:creationId xmlns:a16="http://schemas.microsoft.com/office/drawing/2014/main" id="{127064D9-85CB-4E20-B37C-B88E8294F549}"/>
              </a:ext>
            </a:extLst>
          </p:cNvPr>
          <p:cNvSpPr/>
          <p:nvPr/>
        </p:nvSpPr>
        <p:spPr>
          <a:xfrm>
            <a:off x="10207690" y="3233283"/>
            <a:ext cx="1411820" cy="914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Вітчизняні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 імпортовані установки зберігання енергії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0" name="Прямоугольник 48">
            <a:extLst>
              <a:ext uri="{FF2B5EF4-FFF2-40B4-BE49-F238E27FC236}">
                <a16:creationId xmlns:a16="http://schemas.microsoft.com/office/drawing/2014/main" id="{70ADAB01-B32D-4A14-9C7B-605F181067DC}"/>
              </a:ext>
            </a:extLst>
          </p:cNvPr>
          <p:cNvSpPr/>
          <p:nvPr/>
        </p:nvSpPr>
        <p:spPr>
          <a:xfrm>
            <a:off x="11686640" y="3467165"/>
            <a:ext cx="720000" cy="252000"/>
          </a:xfrm>
          <a:prstGeom prst="rect">
            <a:avLst/>
          </a:prstGeom>
          <a:solidFill>
            <a:schemeClr val="accent5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1,5</a:t>
            </a:r>
            <a:endParaRPr lang="ru-RU" sz="1200" dirty="0"/>
          </a:p>
        </p:txBody>
      </p:sp>
      <p:sp>
        <p:nvSpPr>
          <p:cNvPr id="123" name="Прямоугольник 48">
            <a:extLst>
              <a:ext uri="{FF2B5EF4-FFF2-40B4-BE49-F238E27FC236}">
                <a16:creationId xmlns:a16="http://schemas.microsoft.com/office/drawing/2014/main" id="{117A8987-506E-4D21-9068-232C4CC960BA}"/>
              </a:ext>
            </a:extLst>
          </p:cNvPr>
          <p:cNvSpPr/>
          <p:nvPr/>
        </p:nvSpPr>
        <p:spPr>
          <a:xfrm>
            <a:off x="11687344" y="4862282"/>
            <a:ext cx="720000" cy="252000"/>
          </a:xfrm>
          <a:prstGeom prst="rect">
            <a:avLst/>
          </a:prstGeom>
          <a:solidFill>
            <a:schemeClr val="accent5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0,5</a:t>
            </a:r>
            <a:endParaRPr lang="ru-RU" sz="1200" dirty="0"/>
          </a:p>
        </p:txBody>
      </p:sp>
      <p:sp>
        <p:nvSpPr>
          <p:cNvPr id="124" name="Прямоугольник 48">
            <a:extLst>
              <a:ext uri="{FF2B5EF4-FFF2-40B4-BE49-F238E27FC236}">
                <a16:creationId xmlns:a16="http://schemas.microsoft.com/office/drawing/2014/main" id="{210854E0-6A89-4F78-BE58-698E08D4318F}"/>
              </a:ext>
            </a:extLst>
          </p:cNvPr>
          <p:cNvSpPr/>
          <p:nvPr/>
        </p:nvSpPr>
        <p:spPr>
          <a:xfrm>
            <a:off x="11690044" y="4574202"/>
            <a:ext cx="720000" cy="252000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1,0</a:t>
            </a:r>
            <a:endParaRPr lang="ru-RU" sz="1200" dirty="0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DDD672A-5735-4E2D-A1CF-BF7F6F5FEFD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850337" y="5322089"/>
            <a:ext cx="819945" cy="103927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D54CC7AA-2E88-4227-91A7-7F2B9554B31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700355" y="2201784"/>
            <a:ext cx="969927" cy="82467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9D2416B-F328-41FA-8099-AB0412E15C9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836248" y="3290562"/>
            <a:ext cx="838427" cy="79436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14ED9B21-D9E4-4CF7-91F3-35EFC41102A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831855" y="4386358"/>
            <a:ext cx="838427" cy="783597"/>
          </a:xfrm>
          <a:prstGeom prst="rect">
            <a:avLst/>
          </a:prstGeom>
        </p:spPr>
      </p:pic>
      <p:sp>
        <p:nvSpPr>
          <p:cNvPr id="65" name="Прямоугольник 37">
            <a:extLst>
              <a:ext uri="{FF2B5EF4-FFF2-40B4-BE49-F238E27FC236}">
                <a16:creationId xmlns:a16="http://schemas.microsoft.com/office/drawing/2014/main" id="{3F715301-7210-4864-8F57-FB8FA35F6937}"/>
              </a:ext>
            </a:extLst>
          </p:cNvPr>
          <p:cNvSpPr/>
          <p:nvPr/>
        </p:nvSpPr>
        <p:spPr>
          <a:xfrm>
            <a:off x="10195838" y="5424518"/>
            <a:ext cx="1411820" cy="914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Вітчизняні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 імпортовані невідновлювальні джерела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8" name="Прямоугольник 48">
            <a:extLst>
              <a:ext uri="{FF2B5EF4-FFF2-40B4-BE49-F238E27FC236}">
                <a16:creationId xmlns:a16="http://schemas.microsoft.com/office/drawing/2014/main" id="{1DAF4E12-86A4-4CF3-8F47-079A1CD93BCC}"/>
              </a:ext>
            </a:extLst>
          </p:cNvPr>
          <p:cNvSpPr/>
          <p:nvPr/>
        </p:nvSpPr>
        <p:spPr>
          <a:xfrm>
            <a:off x="11690044" y="5762875"/>
            <a:ext cx="720000" cy="252000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0,15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0307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118;p3">
            <a:extLst>
              <a:ext uri="{FF2B5EF4-FFF2-40B4-BE49-F238E27FC236}">
                <a16:creationId xmlns:a16="http://schemas.microsoft.com/office/drawing/2014/main" id="{60894C8E-E913-49DA-96C2-EC7C8273D51F}"/>
              </a:ext>
            </a:extLst>
          </p:cNvPr>
          <p:cNvSpPr txBox="1"/>
          <p:nvPr/>
        </p:nvSpPr>
        <p:spPr>
          <a:xfrm>
            <a:off x="72820" y="193767"/>
            <a:ext cx="11340458" cy="329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Критерії </a:t>
            </a:r>
            <a:r>
              <a:rPr lang="uk-UA" sz="20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рейтингування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мікро та малих підприємців для отримання Грантів</a:t>
            </a:r>
          </a:p>
        </p:txBody>
      </p:sp>
      <p:sp>
        <p:nvSpPr>
          <p:cNvPr id="36" name="Прямоугольник 1">
            <a:extLst>
              <a:ext uri="{FF2B5EF4-FFF2-40B4-BE49-F238E27FC236}">
                <a16:creationId xmlns:a16="http://schemas.microsoft.com/office/drawing/2014/main" id="{3C104299-E370-43E3-B1D6-D44CDCFBABEC}"/>
              </a:ext>
            </a:extLst>
          </p:cNvPr>
          <p:cNvSpPr/>
          <p:nvPr/>
        </p:nvSpPr>
        <p:spPr>
          <a:xfrm>
            <a:off x="216143" y="820202"/>
            <a:ext cx="3960000" cy="720000"/>
          </a:xfrm>
          <a:prstGeom prst="rect">
            <a:avLst/>
          </a:prstGeom>
          <a:solidFill>
            <a:schemeClr val="accent5">
              <a:lumMod val="50000"/>
              <a:alpha val="40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/>
          <a:lstStyle/>
          <a:p>
            <a:pPr algn="ctr"/>
            <a:r>
              <a:rPr lang="uk-UA" b="1" dirty="0"/>
              <a:t>Критерій 4. </a:t>
            </a:r>
          </a:p>
          <a:p>
            <a:pPr algn="ctr"/>
            <a:r>
              <a:rPr lang="uk-UA" b="1" dirty="0"/>
              <a:t>Ефект від використання гранту</a:t>
            </a:r>
            <a:endParaRPr lang="ru-RU" b="1" dirty="0"/>
          </a:p>
        </p:txBody>
      </p:sp>
      <p:sp>
        <p:nvSpPr>
          <p:cNvPr id="56" name="Прямоугольник 22">
            <a:extLst>
              <a:ext uri="{FF2B5EF4-FFF2-40B4-BE49-F238E27FC236}">
                <a16:creationId xmlns:a16="http://schemas.microsoft.com/office/drawing/2014/main" id="{27E8653A-4E8E-44A3-8BB6-3426D19D406C}"/>
              </a:ext>
            </a:extLst>
          </p:cNvPr>
          <p:cNvSpPr/>
          <p:nvPr/>
        </p:nvSpPr>
        <p:spPr>
          <a:xfrm>
            <a:off x="216151" y="1540201"/>
            <a:ext cx="3959992" cy="4963236"/>
          </a:xfrm>
          <a:prstGeom prst="rect">
            <a:avLst/>
          </a:prstGeom>
          <a:noFill/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tIns="360000" rIns="756000" bIns="36000" rtlCol="0" anchor="t"/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uk-UA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7" name="Прямокутник 56"/>
          <p:cNvSpPr/>
          <p:nvPr/>
        </p:nvSpPr>
        <p:spPr>
          <a:xfrm>
            <a:off x="216142" y="1553326"/>
            <a:ext cx="3959991" cy="620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Ефект визначається на підставі збережених робочих місць: </a:t>
            </a:r>
          </a:p>
        </p:txBody>
      </p:sp>
      <p:pic>
        <p:nvPicPr>
          <p:cNvPr id="64" name="Рисунок 63" descr="Группа мужчин">
            <a:extLst>
              <a:ext uri="{FF2B5EF4-FFF2-40B4-BE49-F238E27FC236}">
                <a16:creationId xmlns:a16="http://schemas.microsoft.com/office/drawing/2014/main" id="{96D622A3-2C90-4009-85D3-55317FE85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0632" y="3801410"/>
            <a:ext cx="482994" cy="482994"/>
          </a:xfrm>
          <a:prstGeom prst="rect">
            <a:avLst/>
          </a:prstGeom>
        </p:spPr>
      </p:pic>
      <p:sp>
        <p:nvSpPr>
          <p:cNvPr id="65" name="Прямоугольник 37">
            <a:extLst>
              <a:ext uri="{FF2B5EF4-FFF2-40B4-BE49-F238E27FC236}">
                <a16:creationId xmlns:a16="http://schemas.microsoft.com/office/drawing/2014/main" id="{217BD109-7934-4F07-9878-83F47755D2E0}"/>
              </a:ext>
            </a:extLst>
          </p:cNvPr>
          <p:cNvSpPr/>
          <p:nvPr/>
        </p:nvSpPr>
        <p:spPr>
          <a:xfrm>
            <a:off x="1445404" y="3840362"/>
            <a:ext cx="1080000" cy="466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80000"/>
              </a:lnSpc>
            </a:pPr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Збережені робочі місця (для загалу)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6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3398800" y="3956585"/>
            <a:ext cx="504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0,25</a:t>
            </a:r>
            <a:endParaRPr lang="ru-RU" sz="1200" dirty="0"/>
          </a:p>
        </p:txBody>
      </p:sp>
      <p:pic>
        <p:nvPicPr>
          <p:cNvPr id="69" name="Рисунок 68" descr="Группа мужчин">
            <a:extLst>
              <a:ext uri="{FF2B5EF4-FFF2-40B4-BE49-F238E27FC236}">
                <a16:creationId xmlns:a16="http://schemas.microsoft.com/office/drawing/2014/main" id="{96D622A3-2C90-4009-85D3-55317FE85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6653" y="2566327"/>
            <a:ext cx="482994" cy="482994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1382126" y="2490699"/>
            <a:ext cx="1618274" cy="62670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Збережені робочі місця (для </a:t>
            </a:r>
          </a:p>
          <a:p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ветеранів або ВПО)</a:t>
            </a:r>
          </a:p>
        </p:txBody>
      </p:sp>
      <p:sp>
        <p:nvSpPr>
          <p:cNvPr id="71" name="Прямоугольник 48">
            <a:extLst>
              <a:ext uri="{FF2B5EF4-FFF2-40B4-BE49-F238E27FC236}">
                <a16:creationId xmlns:a16="http://schemas.microsoft.com/office/drawing/2014/main" id="{EAC9BF73-B887-415C-B5E9-D9690969231D}"/>
              </a:ext>
            </a:extLst>
          </p:cNvPr>
          <p:cNvSpPr/>
          <p:nvPr/>
        </p:nvSpPr>
        <p:spPr>
          <a:xfrm>
            <a:off x="3403067" y="2655701"/>
            <a:ext cx="504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1,0</a:t>
            </a:r>
            <a:endParaRPr lang="ru-RU" sz="1200" dirty="0"/>
          </a:p>
        </p:txBody>
      </p:sp>
      <p:sp>
        <p:nvSpPr>
          <p:cNvPr id="125" name="Прямоугольник 1">
            <a:extLst>
              <a:ext uri="{FF2B5EF4-FFF2-40B4-BE49-F238E27FC236}">
                <a16:creationId xmlns:a16="http://schemas.microsoft.com/office/drawing/2014/main" id="{8D654548-F54E-4983-9F9B-505D3285B390}"/>
              </a:ext>
            </a:extLst>
          </p:cNvPr>
          <p:cNvSpPr/>
          <p:nvPr/>
        </p:nvSpPr>
        <p:spPr>
          <a:xfrm>
            <a:off x="4419212" y="820202"/>
            <a:ext cx="3960000" cy="720000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/>
          <a:lstStyle/>
          <a:p>
            <a:pPr algn="ctr"/>
            <a:r>
              <a:rPr lang="uk-UA" b="1" dirty="0">
                <a:solidFill>
                  <a:srgbClr val="003D79"/>
                </a:solidFill>
              </a:rPr>
              <a:t>Критерій 5. </a:t>
            </a:r>
          </a:p>
          <a:p>
            <a:pPr algn="ctr"/>
            <a:r>
              <a:rPr lang="uk-UA" b="1" dirty="0">
                <a:solidFill>
                  <a:srgbClr val="003D79"/>
                </a:solidFill>
              </a:rPr>
              <a:t>Рівень боргового навантаження на підприємство</a:t>
            </a:r>
            <a:endParaRPr lang="ru-RU" b="1" dirty="0">
              <a:solidFill>
                <a:srgbClr val="003D79"/>
              </a:solidFill>
            </a:endParaRPr>
          </a:p>
        </p:txBody>
      </p:sp>
      <p:sp>
        <p:nvSpPr>
          <p:cNvPr id="126" name="Прямоугольник 22">
            <a:extLst>
              <a:ext uri="{FF2B5EF4-FFF2-40B4-BE49-F238E27FC236}">
                <a16:creationId xmlns:a16="http://schemas.microsoft.com/office/drawing/2014/main" id="{CD717322-F3B8-4171-8561-E67491B06954}"/>
              </a:ext>
            </a:extLst>
          </p:cNvPr>
          <p:cNvSpPr/>
          <p:nvPr/>
        </p:nvSpPr>
        <p:spPr>
          <a:xfrm>
            <a:off x="4419213" y="1540201"/>
            <a:ext cx="3959992" cy="4963236"/>
          </a:xfrm>
          <a:prstGeom prst="rect">
            <a:avLst/>
          </a:prstGeom>
          <a:noFill/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tIns="360000" rIns="756000" bIns="36000" rtlCol="0" anchor="t"/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uk-UA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7" name="Прямокутник 56">
            <a:extLst>
              <a:ext uri="{FF2B5EF4-FFF2-40B4-BE49-F238E27FC236}">
                <a16:creationId xmlns:a16="http://schemas.microsoft.com/office/drawing/2014/main" id="{7A6EB46F-6FA1-423E-9F5E-97F93CF13AE1}"/>
              </a:ext>
            </a:extLst>
          </p:cNvPr>
          <p:cNvSpPr/>
          <p:nvPr/>
        </p:nvSpPr>
        <p:spPr>
          <a:xfrm>
            <a:off x="4419196" y="1553326"/>
            <a:ext cx="3959992" cy="620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Враховується заборгованість за інвестиційним кредитом з терміном більше 1 року: </a:t>
            </a:r>
          </a:p>
        </p:txBody>
      </p:sp>
      <p:sp>
        <p:nvSpPr>
          <p:cNvPr id="132" name="Прямокутник 6">
            <a:extLst>
              <a:ext uri="{FF2B5EF4-FFF2-40B4-BE49-F238E27FC236}">
                <a16:creationId xmlns:a16="http://schemas.microsoft.com/office/drawing/2014/main" id="{BAAB4A0E-BAAB-4F98-BEC6-A79FF3E7CA60}"/>
              </a:ext>
            </a:extLst>
          </p:cNvPr>
          <p:cNvSpPr/>
          <p:nvPr/>
        </p:nvSpPr>
        <p:spPr>
          <a:xfrm>
            <a:off x="5916720" y="2979156"/>
            <a:ext cx="1451467" cy="62670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Заборгованість за інвестиційним кредитом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&gt; 1 </a:t>
            </a:r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року</a:t>
            </a:r>
          </a:p>
        </p:txBody>
      </p:sp>
      <p:sp>
        <p:nvSpPr>
          <p:cNvPr id="133" name="Прямоугольник 48">
            <a:extLst>
              <a:ext uri="{FF2B5EF4-FFF2-40B4-BE49-F238E27FC236}">
                <a16:creationId xmlns:a16="http://schemas.microsoft.com/office/drawing/2014/main" id="{DC6C27FD-D033-4F4A-8BA3-F88CCB89D3BE}"/>
              </a:ext>
            </a:extLst>
          </p:cNvPr>
          <p:cNvSpPr/>
          <p:nvPr/>
        </p:nvSpPr>
        <p:spPr>
          <a:xfrm>
            <a:off x="7627974" y="3144158"/>
            <a:ext cx="504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1,0</a:t>
            </a:r>
            <a:endParaRPr lang="ru-RU" sz="1200" dirty="0"/>
          </a:p>
        </p:txBody>
      </p:sp>
      <p:pic>
        <p:nvPicPr>
          <p:cNvPr id="134" name="Рисунок 133">
            <a:extLst>
              <a:ext uri="{FF2B5EF4-FFF2-40B4-BE49-F238E27FC236}">
                <a16:creationId xmlns:a16="http://schemas.microsoft.com/office/drawing/2014/main" id="{0DBACE28-15D8-45E5-A697-60F14E8EC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2716" y="3028591"/>
            <a:ext cx="700820" cy="527829"/>
          </a:xfrm>
          <a:prstGeom prst="rect">
            <a:avLst/>
          </a:prstGeom>
        </p:spPr>
      </p:pic>
      <p:sp>
        <p:nvSpPr>
          <p:cNvPr id="75" name="Прямоугольник 1">
            <a:extLst>
              <a:ext uri="{FF2B5EF4-FFF2-40B4-BE49-F238E27FC236}">
                <a16:creationId xmlns:a16="http://schemas.microsoft.com/office/drawing/2014/main" id="{8C70EBCF-EB3C-40C3-A012-36383041FCF9}"/>
              </a:ext>
            </a:extLst>
          </p:cNvPr>
          <p:cNvSpPr/>
          <p:nvPr/>
        </p:nvSpPr>
        <p:spPr>
          <a:xfrm>
            <a:off x="8622274" y="820202"/>
            <a:ext cx="3960000" cy="720000"/>
          </a:xfrm>
          <a:prstGeom prst="rect">
            <a:avLst/>
          </a:prstGeom>
          <a:solidFill>
            <a:schemeClr val="accent5">
              <a:lumMod val="50000"/>
              <a:alpha val="10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/>
          <a:lstStyle/>
          <a:p>
            <a:pPr algn="ctr"/>
            <a:r>
              <a:rPr lang="uk-UA" b="1" dirty="0">
                <a:solidFill>
                  <a:srgbClr val="003D79"/>
                </a:solidFill>
              </a:rPr>
              <a:t>Критерій </a:t>
            </a:r>
            <a:r>
              <a:rPr lang="en-US" b="1" dirty="0">
                <a:solidFill>
                  <a:srgbClr val="003D79"/>
                </a:solidFill>
              </a:rPr>
              <a:t>6</a:t>
            </a:r>
            <a:r>
              <a:rPr lang="uk-UA" b="1" dirty="0">
                <a:solidFill>
                  <a:srgbClr val="003D79"/>
                </a:solidFill>
              </a:rPr>
              <a:t>. </a:t>
            </a:r>
          </a:p>
          <a:p>
            <a:pPr algn="ctr"/>
            <a:r>
              <a:rPr lang="uk-UA" b="1" dirty="0">
                <a:solidFill>
                  <a:srgbClr val="003D79"/>
                </a:solidFill>
              </a:rPr>
              <a:t>Реєстрація підприємств в найбільш постраждалих областях України</a:t>
            </a:r>
            <a:endParaRPr lang="ru-RU" b="1" dirty="0">
              <a:solidFill>
                <a:srgbClr val="003D79"/>
              </a:solidFill>
            </a:endParaRPr>
          </a:p>
        </p:txBody>
      </p:sp>
      <p:sp>
        <p:nvSpPr>
          <p:cNvPr id="76" name="Прямоугольник 22">
            <a:extLst>
              <a:ext uri="{FF2B5EF4-FFF2-40B4-BE49-F238E27FC236}">
                <a16:creationId xmlns:a16="http://schemas.microsoft.com/office/drawing/2014/main" id="{7A2DE3D6-DAB6-4963-BF97-3AB3823DB5CB}"/>
              </a:ext>
            </a:extLst>
          </p:cNvPr>
          <p:cNvSpPr/>
          <p:nvPr/>
        </p:nvSpPr>
        <p:spPr>
          <a:xfrm>
            <a:off x="8622275" y="1540201"/>
            <a:ext cx="3959992" cy="4963236"/>
          </a:xfrm>
          <a:prstGeom prst="rect">
            <a:avLst/>
          </a:prstGeom>
          <a:noFill/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tIns="360000" rIns="756000" bIns="36000" rtlCol="0" anchor="t"/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uk-UA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7" name="Прямокутник 56">
            <a:extLst>
              <a:ext uri="{FF2B5EF4-FFF2-40B4-BE49-F238E27FC236}">
                <a16:creationId xmlns:a16="http://schemas.microsoft.com/office/drawing/2014/main" id="{1EE1EEE1-8E41-48A2-B2B9-3C135892300A}"/>
              </a:ext>
            </a:extLst>
          </p:cNvPr>
          <p:cNvSpPr/>
          <p:nvPr/>
        </p:nvSpPr>
        <p:spPr>
          <a:xfrm>
            <a:off x="8622240" y="1553326"/>
            <a:ext cx="3959991" cy="620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Враховується місце реєстрація підприємства з точки зору розташування у постраждалих регіонах: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356C29A-CE77-4A66-82AA-60122F770B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3293" y="2161820"/>
            <a:ext cx="2717921" cy="1794765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8F7C31C-F354-4BC5-A1EC-F0880A2A5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995748"/>
              </p:ext>
            </p:extLst>
          </p:nvPr>
        </p:nvGraphicFramePr>
        <p:xfrm>
          <a:off x="8680930" y="3993506"/>
          <a:ext cx="1881324" cy="2444102"/>
        </p:xfrm>
        <a:graphic>
          <a:graphicData uri="http://schemas.openxmlformats.org/drawingml/2006/table">
            <a:tbl>
              <a:tblPr>
                <a:tableStyleId>{5F3871AF-1E5E-4F10-899F-E58F4FC9C79A}</a:tableStyleId>
              </a:tblPr>
              <a:tblGrid>
                <a:gridCol w="414874">
                  <a:extLst>
                    <a:ext uri="{9D8B030D-6E8A-4147-A177-3AD203B41FA5}">
                      <a16:colId xmlns:a16="http://schemas.microsoft.com/office/drawing/2014/main" val="2716947836"/>
                    </a:ext>
                  </a:extLst>
                </a:gridCol>
                <a:gridCol w="1466450">
                  <a:extLst>
                    <a:ext uri="{9D8B030D-6E8A-4147-A177-3AD203B41FA5}">
                      <a16:colId xmlns:a16="http://schemas.microsoft.com/office/drawing/2014/main" val="664316479"/>
                    </a:ext>
                  </a:extLst>
                </a:gridCol>
              </a:tblGrid>
              <a:tr h="147493">
                <a:tc rowSpan="7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effectLst/>
                        </a:rPr>
                        <a:t>Група 1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712" marR="43712" marT="43712" marB="43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Сумська область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712" marR="43712" marT="43712" marB="43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49457"/>
                  </a:ext>
                </a:extLst>
              </a:tr>
              <a:tr h="147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Харківська область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712" marR="43712" marT="43712" marB="43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115909"/>
                  </a:ext>
                </a:extLst>
              </a:tr>
              <a:tr h="147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Дніпропетровська область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712" marR="43712" marT="43712" marB="43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708383"/>
                  </a:ext>
                </a:extLst>
              </a:tr>
              <a:tr h="147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Миколаївська область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712" marR="43712" marT="43712" marB="43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158202"/>
                  </a:ext>
                </a:extLst>
              </a:tr>
              <a:tr h="224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Львівська область (без </a:t>
                      </a:r>
                      <a:r>
                        <a:rPr lang="uk-UA" sz="800" dirty="0" err="1">
                          <a:effectLst/>
                        </a:rPr>
                        <a:t>м.Львів</a:t>
                      </a:r>
                      <a:r>
                        <a:rPr lang="uk-UA" sz="800" dirty="0">
                          <a:effectLst/>
                        </a:rPr>
                        <a:t>)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712" marR="43712" marT="43712" marB="43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192574"/>
                  </a:ext>
                </a:extLst>
              </a:tr>
              <a:tr h="147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Волинська область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712" marR="43712" marT="43712" marB="43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1969"/>
                  </a:ext>
                </a:extLst>
              </a:tr>
              <a:tr h="147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Кіровоградська область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712" marR="43712" marT="43712" marB="43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120009"/>
                  </a:ext>
                </a:extLst>
              </a:tr>
              <a:tr h="147493">
                <a:tc rowSpan="6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effectLst/>
                        </a:rPr>
                        <a:t>Група 2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712" marR="43712" marT="43712" marB="43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Полтавська область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712" marR="43712" marT="43712" marB="43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279412"/>
                  </a:ext>
                </a:extLst>
              </a:tr>
              <a:tr h="147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Одеська область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712" marR="43712" marT="43712" marB="43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209395"/>
                  </a:ext>
                </a:extLst>
              </a:tr>
              <a:tr h="147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Чернігівська область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712" marR="43712" marT="43712" marB="43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372529"/>
                  </a:ext>
                </a:extLst>
              </a:tr>
              <a:tr h="147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Київська область (без </a:t>
                      </a:r>
                      <a:r>
                        <a:rPr lang="uk-UA" sz="800" dirty="0" err="1">
                          <a:effectLst/>
                        </a:rPr>
                        <a:t>м.Київ</a:t>
                      </a:r>
                      <a:r>
                        <a:rPr lang="uk-UA" sz="800" dirty="0">
                          <a:effectLst/>
                        </a:rPr>
                        <a:t>)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712" marR="43712" marT="43712" marB="43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531599"/>
                  </a:ext>
                </a:extLst>
              </a:tr>
              <a:tr h="147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Запорізька область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712" marR="43712" marT="43712" marB="43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934098"/>
                  </a:ext>
                </a:extLst>
              </a:tr>
              <a:tr h="147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Херсонська область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712" marR="43712" marT="43712" marB="43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094215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45021A4-17C4-4F10-81BF-727470297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87723"/>
              </p:ext>
            </p:extLst>
          </p:nvPr>
        </p:nvGraphicFramePr>
        <p:xfrm>
          <a:off x="10562254" y="3993506"/>
          <a:ext cx="1959428" cy="2463916"/>
        </p:xfrm>
        <a:graphic>
          <a:graphicData uri="http://schemas.openxmlformats.org/drawingml/2006/table">
            <a:tbl>
              <a:tblPr>
                <a:tableStyleId>{5F3871AF-1E5E-4F10-899F-E58F4FC9C79A}</a:tableStyleId>
              </a:tblPr>
              <a:tblGrid>
                <a:gridCol w="582339">
                  <a:extLst>
                    <a:ext uri="{9D8B030D-6E8A-4147-A177-3AD203B41FA5}">
                      <a16:colId xmlns:a16="http://schemas.microsoft.com/office/drawing/2014/main" val="1078375435"/>
                    </a:ext>
                  </a:extLst>
                </a:gridCol>
                <a:gridCol w="1377089">
                  <a:extLst>
                    <a:ext uri="{9D8B030D-6E8A-4147-A177-3AD203B41FA5}">
                      <a16:colId xmlns:a16="http://schemas.microsoft.com/office/drawing/2014/main" val="1702627851"/>
                    </a:ext>
                  </a:extLst>
                </a:gridCol>
              </a:tblGrid>
              <a:tr h="189532">
                <a:tc rowSpan="1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effectLst/>
                        </a:rPr>
                        <a:t>Група 3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712" marR="43712" marT="43712" marB="43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Івано-Франківська область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712" marR="43712" marT="43712" marB="43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491221"/>
                  </a:ext>
                </a:extLst>
              </a:tr>
              <a:tr h="189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Рівненська область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712" marR="43712" marT="43712" marB="43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002505"/>
                  </a:ext>
                </a:extLst>
              </a:tr>
              <a:tr h="189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Закарпатська область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712" marR="43712" marT="43712" marB="43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29619"/>
                  </a:ext>
                </a:extLst>
              </a:tr>
              <a:tr h="189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Тернопільська область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712" marR="43712" marT="43712" marB="43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076466"/>
                  </a:ext>
                </a:extLst>
              </a:tr>
              <a:tr h="189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Житомирська область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712" marR="43712" marT="43712" marB="43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264093"/>
                  </a:ext>
                </a:extLst>
              </a:tr>
              <a:tr h="189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Хмельницька область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712" marR="43712" marT="43712" marB="43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106868"/>
                  </a:ext>
                </a:extLst>
              </a:tr>
              <a:tr h="189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Чернівецька область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712" marR="43712" marT="43712" marB="43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916114"/>
                  </a:ext>
                </a:extLst>
              </a:tr>
              <a:tr h="189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Черкаська область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712" marR="43712" marT="43712" marB="43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319845"/>
                  </a:ext>
                </a:extLst>
              </a:tr>
              <a:tr h="189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Вінницька область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712" marR="43712" marT="43712" marB="43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087799"/>
                  </a:ext>
                </a:extLst>
              </a:tr>
              <a:tr h="189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Луганська область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712" marR="43712" marT="43712" marB="43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088564"/>
                  </a:ext>
                </a:extLst>
              </a:tr>
              <a:tr h="189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м. Київ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712" marR="43712" marT="43712" marB="43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881236"/>
                  </a:ext>
                </a:extLst>
              </a:tr>
              <a:tr h="189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м. Львів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712" marR="43712" marT="43712" marB="43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285765"/>
                  </a:ext>
                </a:extLst>
              </a:tr>
              <a:tr h="189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Донецька область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712" marR="43712" marT="43712" marB="43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391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65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8406</TotalTime>
  <Words>851</Words>
  <Application>Microsoft Office PowerPoint</Application>
  <PresentationFormat>Довільний</PresentationFormat>
  <Paragraphs>233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реалізації  Проекту «Підтримка малих і середніх підприємств»  протягом 2012-2020 років</dc:title>
  <dc:creator>Валерий</dc:creator>
  <cp:lastModifiedBy>Anna Kubriak</cp:lastModifiedBy>
  <cp:revision>480</cp:revision>
  <dcterms:created xsi:type="dcterms:W3CDTF">2016-12-09T20:51:47Z</dcterms:created>
  <dcterms:modified xsi:type="dcterms:W3CDTF">2024-11-25T15:08:59Z</dcterms:modified>
</cp:coreProperties>
</file>