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7"/>
  </p:notesMasterIdLst>
  <p:sldIdLst>
    <p:sldId id="271" r:id="rId2"/>
    <p:sldId id="272" r:id="rId3"/>
    <p:sldId id="273" r:id="rId4"/>
    <p:sldId id="274" r:id="rId5"/>
    <p:sldId id="275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3C910"/>
    <a:srgbClr val="D9D9D9"/>
    <a:srgbClr val="D3D3D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F67A51E-C996-4B13-A829-C44A93725817}" v="1" dt="2026-01-09T14:59:15.53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0920" autoAdjust="0"/>
    <p:restoredTop sz="95879" autoAdjust="0"/>
  </p:normalViewPr>
  <p:slideViewPr>
    <p:cSldViewPr snapToGrid="0" snapToObjects="1">
      <p:cViewPr varScale="1">
        <p:scale>
          <a:sx n="111" d="100"/>
          <a:sy n="111" d="100"/>
        </p:scale>
        <p:origin x="828" y="9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vhenii Hlaus" userId="1b648c02-75c9-43d5-9d16-c2c72f0b351d" providerId="ADAL" clId="{6697F627-CA68-46D3-9D3D-76B29F9EB98A}"/>
    <pc:docChg chg="addSld delSld modSld">
      <pc:chgData name="Evhenii Hlaus" userId="1b648c02-75c9-43d5-9d16-c2c72f0b351d" providerId="ADAL" clId="{6697F627-CA68-46D3-9D3D-76B29F9EB98A}" dt="2026-01-09T14:59:15.522" v="5"/>
      <pc:docMkLst>
        <pc:docMk/>
      </pc:docMkLst>
      <pc:sldChg chg="add del">
        <pc:chgData name="Evhenii Hlaus" userId="1b648c02-75c9-43d5-9d16-c2c72f0b351d" providerId="ADAL" clId="{6697F627-CA68-46D3-9D3D-76B29F9EB98A}" dt="2026-01-09T14:59:15.522" v="5"/>
        <pc:sldMkLst>
          <pc:docMk/>
          <pc:sldMk cId="0" sldId="271"/>
        </pc:sldMkLst>
      </pc:sldChg>
      <pc:sldChg chg="add del">
        <pc:chgData name="Evhenii Hlaus" userId="1b648c02-75c9-43d5-9d16-c2c72f0b351d" providerId="ADAL" clId="{6697F627-CA68-46D3-9D3D-76B29F9EB98A}" dt="2026-01-09T14:59:15.522" v="5"/>
        <pc:sldMkLst>
          <pc:docMk/>
          <pc:sldMk cId="0" sldId="272"/>
        </pc:sldMkLst>
      </pc:sldChg>
      <pc:sldChg chg="add del">
        <pc:chgData name="Evhenii Hlaus" userId="1b648c02-75c9-43d5-9d16-c2c72f0b351d" providerId="ADAL" clId="{6697F627-CA68-46D3-9D3D-76B29F9EB98A}" dt="2026-01-09T14:59:15.522" v="5"/>
        <pc:sldMkLst>
          <pc:docMk/>
          <pc:sldMk cId="0" sldId="273"/>
        </pc:sldMkLst>
      </pc:sldChg>
      <pc:sldChg chg="add del">
        <pc:chgData name="Evhenii Hlaus" userId="1b648c02-75c9-43d5-9d16-c2c72f0b351d" providerId="ADAL" clId="{6697F627-CA68-46D3-9D3D-76B29F9EB98A}" dt="2026-01-09T14:59:15.522" v="5"/>
        <pc:sldMkLst>
          <pc:docMk/>
          <pc:sldMk cId="0" sldId="274"/>
        </pc:sldMkLst>
      </pc:sldChg>
      <pc:sldChg chg="add del">
        <pc:chgData name="Evhenii Hlaus" userId="1b648c02-75c9-43d5-9d16-c2c72f0b351d" providerId="ADAL" clId="{6697F627-CA68-46D3-9D3D-76B29F9EB98A}" dt="2026-01-09T14:59:15.522" v="5"/>
        <pc:sldMkLst>
          <pc:docMk/>
          <pc:sldMk cId="0" sldId="275"/>
        </pc:sldMkLst>
      </pc:sldChg>
    </pc:docChg>
  </pc:docChgLst>
  <pc:docChgLst>
    <pc:chgData name="Evhenii Hlaus" userId="1b648c02-75c9-43d5-9d16-c2c72f0b351d" providerId="ADAL" clId="{3D2B9CD2-8FC1-4C19-8E8D-9863ADA3F8E7}"/>
    <pc:docChg chg="addSld delSld modSld">
      <pc:chgData name="Evhenii Hlaus" userId="1b648c02-75c9-43d5-9d16-c2c72f0b351d" providerId="ADAL" clId="{3D2B9CD2-8FC1-4C19-8E8D-9863ADA3F8E7}" dt="2025-12-19T14:42:22.736" v="21"/>
      <pc:docMkLst>
        <pc:docMk/>
      </pc:docMkLst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верхнього колонтитула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Місце для дати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7AB0D75-CB71-440C-AFB9-D8FA4BC1E653}" type="datetimeFigureOut">
              <a:rPr lang="uk-UA" smtClean="0"/>
              <a:t>09.01.2026</a:t>
            </a:fld>
            <a:endParaRPr lang="uk-UA"/>
          </a:p>
        </p:txBody>
      </p:sp>
      <p:sp>
        <p:nvSpPr>
          <p:cNvPr id="4" name="Місце для зображення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Місце для нотаток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uk-UA"/>
              <a:t>Редагувати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221C623-F223-4DBE-A171-930120EB0918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3752225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Text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b="1" dirty="0"/>
              <a:t>textbox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Сума кредитних договорів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kpi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приріст, %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приріст, %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приріст, %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приріст, %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slicer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Підписані КД (млн. грн.)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Поточна заборгованість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12.01.2026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Text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b="1" dirty="0"/>
              <a:t>textbox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ТОП 7 банків (млн. грн.)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slicer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FRP_logo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card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clusteredBarChart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card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clusteredBarChart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card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clusteredBarChart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textbox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Oschad_logo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Aval_logo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Pumb_logoA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UGB_logo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Privat_logo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12.01.2026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Text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b="1" dirty="0"/>
              <a:t>textbox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slicer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textbox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clusteredBarChart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clusteredBarChart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textbox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12.01.2026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Text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b="1" dirty="0"/>
              <a:t>textbox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slicer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Загальний та гарантований портфелі МСП в розрізі банків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Гарантований портфель за видами бізнесу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12.01.2026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Text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b="1" dirty="0"/>
              <a:t>textbox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Підписані КД з початку Програми (млн. грн.)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actionButton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slicer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slicer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basicShape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Image_Show Slicers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Підписані КД з 24.02.2022 (млн.грн.)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Кількість КД (шт.)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Підписані КД (млн.грн.)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1/9/2026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76896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1/9/2026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32142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1/9/2026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26409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1/9/2026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4985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1/9/2026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68814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1/9/2026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43315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1/9/2026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56924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1/9/2026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09139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1/9/2026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81811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1/9/2026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33904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1/9/2026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48075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7ED9C8-F09A-4D9E-BEC0-4725162E21FF}" type="datetimeFigureOut">
              <a:rPr lang="en-US" smtClean="0"/>
              <a:t>1/9/2026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7D807A-D3EC-4DEA-86E2-120E4093F1A6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36910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app.powerbi.com/groups/me/reports/8ab8d840-d14b-47bf-aaec-3560f42bc59e/?pbi_source=PowerPoint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app.powerbi.com/groups/me/reports/8ab8d840-d14b-47bf-aaec-3560f42bc59e/?pbi_source=PowerPoint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app.powerbi.com/groups/me/reports/8ab8d840-d14b-47bf-aaec-3560f42bc59e/?pbi_source=PowerPoint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app.powerbi.com/groups/me/reports/8ab8d840-d14b-47bf-aaec-3560f42bc59e/?pbi_source=PowerPoint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app.powerbi.com/groups/me/reports/8ab8d840-d14b-47bf-aaec-3560f42bc59e/?pbi_source=PowerPoint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" title="This slide contains the following visuals: textbox ,Сума кредитних договорів ,kpi ,приріст, % ,приріст, % ,приріст, % ,приріст, % ,slicer ,Підписані КД (млн. грн.) ,image ,Поточна заборгованість ,12.01.2026 ,image. Please refer to the notes on this slide for details">
            <a:hlinkClick r:id="rId3"/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6200" y="0"/>
            <a:ext cx="12020550" cy="6858000"/>
          </a:xfrm>
          <a:prstGeom prst="rect">
            <a:avLst/>
          </a:prstGeom>
          <a:noFill/>
        </p:spPr>
      </p:pic>
      <p:sp>
        <p:nvSpPr>
          <p:cNvPr id="4" name="Title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1_TO SITE_Слайд-3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" title="This slide contains the following visuals: textbox ,ТОП 7 банків (млн. грн.) ,slicer ,FRP_logo ,card ,clusteredBarChart ,card ,clusteredBarChart ,card ,clusteredBarChart ,textbox ,Oschad_logo ,Aval_logo ,Pumb_logoA ,image ,image ,image ,UGB_logo ,image ,image ,image ,Privat_logo ,12.01.2026 ,image ,image. Please refer to the notes on this slide for details">
            <a:hlinkClick r:id="rId3"/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6200" y="0"/>
            <a:ext cx="12020550" cy="6858000"/>
          </a:xfrm>
          <a:prstGeom prst="rect">
            <a:avLst/>
          </a:prstGeom>
          <a:noFill/>
        </p:spPr>
      </p:pic>
      <p:sp>
        <p:nvSpPr>
          <p:cNvPr id="4" name="Title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2_TO SITE_Слайд-5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" title="This slide contains the following visuals: textbox ,slicer ,textbox ,clusteredBarChart ,clusteredBarChart ,textbox ,image ,12.01.2026 ,image. Please refer to the notes on this slide for details">
            <a:hlinkClick r:id="rId3"/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6200" y="0"/>
            <a:ext cx="12020550" cy="6858000"/>
          </a:xfrm>
          <a:prstGeom prst="rect">
            <a:avLst/>
          </a:prstGeom>
          <a:noFill/>
        </p:spPr>
      </p:pic>
      <p:sp>
        <p:nvSpPr>
          <p:cNvPr id="4" name="Title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NEW_4-1_TO SITE_за галузями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" title="This slide contains the following visuals: textbox ,slicer ,Загальний та гарантований портфелі МСП в розрізі банків ,Гарантований портфель за видами бізнесу ,image ,12.01.2026 ,image. Please refer to the notes on this slide for details">
            <a:hlinkClick r:id="rId3"/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6200" y="0"/>
            <a:ext cx="12020550" cy="6858000"/>
          </a:xfrm>
          <a:prstGeom prst="rect">
            <a:avLst/>
          </a:prstGeom>
          <a:noFill/>
        </p:spPr>
      </p:pic>
      <p:sp>
        <p:nvSpPr>
          <p:cNvPr id="4" name="Title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3_TO SITE_Слайд-10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" title="This slide contains the following visuals: textbox ,Підписані КД з початку Програми (млн. грн.) ,actionButton ,slicer ,slicer ,basicShape ,Image_Show Slicers ,image ,image ,Підписані КД з 24.02.2022 (млн.грн.) ,Кількість КД (шт.) ,Підписані КД (млн.грн.). Please refer to the notes on this slide for details">
            <a:hlinkClick r:id="rId3"/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95250"/>
            <a:ext cx="12192000" cy="6657975"/>
          </a:xfrm>
          <a:prstGeom prst="rect">
            <a:avLst/>
          </a:prstGeom>
          <a:noFill/>
        </p:spPr>
      </p:pic>
      <p:sp>
        <p:nvSpPr>
          <p:cNvPr id="4" name="Title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5_TO SITE_період війни_графік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Офіс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Офіс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90</TotalTime>
  <Words>443</Words>
  <Application>Microsoft Office PowerPoint</Application>
  <PresentationFormat>Широкий екран</PresentationFormat>
  <Paragraphs>198</Paragraphs>
  <Slides>5</Slides>
  <Notes>5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Custom Design</vt:lpstr>
      <vt:lpstr>1_TO SITE_Слайд-3</vt:lpstr>
      <vt:lpstr>2_TO SITE_Слайд-5</vt:lpstr>
      <vt:lpstr>NEW_4-1_TO SITE_за галузями</vt:lpstr>
      <vt:lpstr>3_TO SITE_Слайд-10</vt:lpstr>
      <vt:lpstr>5_TO SITE_період війни_графік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Power BI</dc:creator>
  <cp:lastModifiedBy>Evhenii Hlaus</cp:lastModifiedBy>
  <cp:revision>161</cp:revision>
  <dcterms:created xsi:type="dcterms:W3CDTF">2016-09-04T11:54:55Z</dcterms:created>
  <dcterms:modified xsi:type="dcterms:W3CDTF">2026-01-09T14:59:18Z</dcterms:modified>
</cp:coreProperties>
</file>