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62" r:id="rId2"/>
    <p:sldId id="263" r:id="rId3"/>
    <p:sldId id="264" r:id="rId4"/>
    <p:sldId id="265" r:id="rId5"/>
    <p:sldId id="26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C910"/>
    <a:srgbClr val="D9D9D9"/>
    <a:srgbClr val="D3D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snapToObjects="1">
      <p:cViewPr varScale="1">
        <p:scale>
          <a:sx n="92" d="100"/>
          <a:sy n="92" d="100"/>
        </p:scale>
        <p:origin x="432"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n Milevskyi" userId="91a4eff8-6ff1-4c35-a4cc-dfbe772db976" providerId="ADAL" clId="{FD479AE9-93F2-4358-8E5F-56AB207DCCE9}"/>
    <pc:docChg chg="mod delSld">
      <pc:chgData name="Anton Milevskyi" userId="91a4eff8-6ff1-4c35-a4cc-dfbe772db976" providerId="ADAL" clId="{FD479AE9-93F2-4358-8E5F-56AB207DCCE9}" dt="2026-05-29T14:07:36.190" v="6" actId="33475"/>
      <pc:docMkLst>
        <pc:docMk/>
      </pc:docMkLst>
      <pc:sldChg chg="del">
        <pc:chgData name="Anton Milevskyi" userId="91a4eff8-6ff1-4c35-a4cc-dfbe772db976" providerId="ADAL" clId="{FD479AE9-93F2-4358-8E5F-56AB207DCCE9}" dt="2026-05-29T14:07:30.332" v="0" actId="47"/>
        <pc:sldMkLst>
          <pc:docMk/>
          <pc:sldMk cId="7630729" sldId="256"/>
        </pc:sldMkLst>
      </pc:sldChg>
      <pc:sldChg chg="del">
        <pc:chgData name="Anton Milevskyi" userId="91a4eff8-6ff1-4c35-a4cc-dfbe772db976" providerId="ADAL" clId="{FD479AE9-93F2-4358-8E5F-56AB207DCCE9}" dt="2026-05-29T14:07:30.884" v="1" actId="47"/>
        <pc:sldMkLst>
          <pc:docMk/>
          <pc:sldMk cId="0" sldId="257"/>
        </pc:sldMkLst>
      </pc:sldChg>
      <pc:sldChg chg="del">
        <pc:chgData name="Anton Milevskyi" userId="91a4eff8-6ff1-4c35-a4cc-dfbe772db976" providerId="ADAL" clId="{FD479AE9-93F2-4358-8E5F-56AB207DCCE9}" dt="2026-05-29T14:07:31.380" v="2" actId="47"/>
        <pc:sldMkLst>
          <pc:docMk/>
          <pc:sldMk cId="0" sldId="258"/>
        </pc:sldMkLst>
      </pc:sldChg>
      <pc:sldChg chg="del">
        <pc:chgData name="Anton Milevskyi" userId="91a4eff8-6ff1-4c35-a4cc-dfbe772db976" providerId="ADAL" clId="{FD479AE9-93F2-4358-8E5F-56AB207DCCE9}" dt="2026-05-29T14:07:31.846" v="3" actId="47"/>
        <pc:sldMkLst>
          <pc:docMk/>
          <pc:sldMk cId="0" sldId="259"/>
        </pc:sldMkLst>
      </pc:sldChg>
      <pc:sldChg chg="del">
        <pc:chgData name="Anton Milevskyi" userId="91a4eff8-6ff1-4c35-a4cc-dfbe772db976" providerId="ADAL" clId="{FD479AE9-93F2-4358-8E5F-56AB207DCCE9}" dt="2026-05-29T14:07:32.403" v="4" actId="47"/>
        <pc:sldMkLst>
          <pc:docMk/>
          <pc:sldMk cId="0" sldId="260"/>
        </pc:sldMkLst>
      </pc:sldChg>
      <pc:sldChg chg="del">
        <pc:chgData name="Anton Milevskyi" userId="91a4eff8-6ff1-4c35-a4cc-dfbe772db976" providerId="ADAL" clId="{FD479AE9-93F2-4358-8E5F-56AB207DCCE9}" dt="2026-05-29T14:07:32.979" v="5" actId="47"/>
        <pc:sldMkLst>
          <pc:docMk/>
          <pc:sldMk cId="0" sldId="2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AF0D3-729D-43D0-9AE6-5BD7D49312F6}" type="datetimeFigureOut">
              <a:rPr lang="uk-UA" smtClean="0"/>
              <a:t>29.05.2026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54CF9-72CB-418A-A452-4B30C3B6E68C}" type="slidenum">
              <a:rPr lang="uk-UA" smtClean="0"/>
              <a:t>‹№›</a:t>
            </a:fld>
            <a:endParaRPr lang="uk-UA"/>
          </a:p>
        </p:txBody>
      </p:sp>
    </p:spTree>
    <p:extLst>
      <p:ext uri="{BB962C8B-B14F-4D97-AF65-F5344CB8AC3E}">
        <p14:creationId xmlns:p14="http://schemas.microsoft.com/office/powerpoint/2010/main" val="566225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Таблиця 1. Узагальнена інформація</a:t>
            </a:r>
            <a:endParaRPr dirty="0"/>
          </a:p>
          <a:p>
            <a:r>
              <a:rPr b="0" dirty="0"/>
              <a:t>No alt text provided</a:t>
            </a:r>
            <a:endParaRPr dirty="0"/>
          </a:p>
          <a:p>
            <a:endParaRPr dirty="0"/>
          </a:p>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01.06.2026</a:t>
            </a:r>
            <a:endParaRPr dirty="0"/>
          </a:p>
          <a:p>
            <a:r>
              <a:rPr b="0" dirty="0"/>
              <a:t>No alt text provided</a:t>
            </a:r>
            <a:endParaRPr dirty="0"/>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2. За лізингодавцями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01.06.2026</a:t>
            </a:r>
            <a:endParaRPr dirty="0"/>
          </a:p>
          <a:p>
            <a:r>
              <a:rPr b="0" dirty="0"/>
              <a:t>No alt text provided</a:t>
            </a:r>
            <a:endParaRPr dirty="0"/>
          </a:p>
          <a:p>
            <a:endParaRPr dirty="0"/>
          </a:p>
          <a:p>
            <a:r>
              <a:rPr b="1" dirty="0"/>
              <a:t>card</a:t>
            </a:r>
            <a:endParaRPr dirty="0"/>
          </a:p>
          <a:p>
            <a:r>
              <a:rPr b="0" dirty="0"/>
              <a:t>No alt text provided</a:t>
            </a:r>
            <a:endParaRPr dirty="0"/>
          </a:p>
          <a:p>
            <a:endParaRPr dirty="0"/>
          </a:p>
          <a:p>
            <a:r>
              <a:rPr b="1" dirty="0"/>
              <a:t>Графік 1. За сегментами</a:t>
            </a:r>
            <a:endParaRPr dirty="0"/>
          </a:p>
          <a:p>
            <a:r>
              <a:rPr b="0" dirty="0"/>
              <a:t>No alt text provided</a:t>
            </a:r>
            <a:endParaRPr dirty="0"/>
          </a:p>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Мапа. Регіональний розподіл</a:t>
            </a:r>
            <a:endParaRPr dirty="0"/>
          </a:p>
          <a:p>
            <a:r>
              <a:rPr b="0" dirty="0"/>
              <a:t>No alt text provided</a:t>
            </a:r>
            <a:endParaRPr dirty="0"/>
          </a:p>
          <a:p>
            <a:endParaRPr dirty="0"/>
          </a:p>
          <a:p>
            <a:r>
              <a:rPr b="1" dirty="0"/>
              <a:t>Report Date</a:t>
            </a:r>
            <a:endParaRPr dirty="0"/>
          </a:p>
          <a:p>
            <a:r>
              <a:rPr b="0" dirty="0"/>
              <a:t>No alt text provided</a:t>
            </a:r>
            <a:endParaRPr dirty="0"/>
          </a:p>
          <a:p>
            <a:endParaRPr dirty="0"/>
          </a:p>
          <a:p>
            <a:r>
              <a:rPr b="1" dirty="0"/>
              <a:t>01.06.2026</a:t>
            </a:r>
            <a:endParaRPr dirty="0"/>
          </a:p>
          <a:p>
            <a:r>
              <a:rPr b="0" dirty="0"/>
              <a:t>No alt text provided</a:t>
            </a:r>
            <a:endParaRPr dirty="0"/>
          </a:p>
          <a:p>
            <a:endParaRPr dirty="0"/>
          </a:p>
          <a:p>
            <a:r>
              <a:rPr b="1" dirty="0"/>
              <a:t>Таблиця 2. За регіонами</a:t>
            </a:r>
            <a:endParaRPr dirty="0"/>
          </a:p>
          <a:p>
            <a:r>
              <a:rPr b="0" dirty="0"/>
              <a:t>No alt text provided</a:t>
            </a:r>
            <a:endParaRPr dirty="0"/>
          </a:p>
          <a:p>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Графік 4. За видами обладнання</a:t>
            </a:r>
            <a:endParaRPr dirty="0"/>
          </a:p>
          <a:p>
            <a:r>
              <a:rPr b="0" dirty="0"/>
              <a:t>No alt text provided</a:t>
            </a:r>
            <a:endParaRPr dirty="0"/>
          </a:p>
          <a:p>
            <a:endParaRPr dirty="0"/>
          </a:p>
          <a:p>
            <a:r>
              <a:rPr b="1" dirty="0"/>
              <a:t>Графік 3. За галузями економіки</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01.06.2026</a:t>
            </a:r>
            <a:endParaRPr dirty="0"/>
          </a:p>
          <a:p>
            <a:r>
              <a:rPr b="0" dirty="0"/>
              <a:t>No alt text provided</a:t>
            </a:r>
            <a:endParaRPr dirty="0"/>
          </a:p>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ext"/>
          <p:cNvSpPr>
            <a:spLocks noGrp="1"/>
          </p:cNvSpPr>
          <p:nvPr>
            <p:ph type="body" idx="1"/>
          </p:nvPr>
        </p:nvSpPr>
        <p:spPr/>
        <p:txBody>
          <a:bodyPr/>
          <a:lstStyle/>
          <a:p>
            <a:r>
              <a:rPr b="1" dirty="0"/>
              <a:t>579_logo</a:t>
            </a:r>
            <a:endParaRPr dirty="0"/>
          </a:p>
          <a:p>
            <a:r>
              <a:rPr b="0" dirty="0"/>
              <a:t>No alt text provided</a:t>
            </a:r>
            <a:endParaRPr dirty="0"/>
          </a:p>
          <a:p>
            <a:endParaRPr dirty="0"/>
          </a:p>
          <a:p>
            <a:r>
              <a:rPr b="1" dirty="0"/>
              <a:t>textbox</a:t>
            </a:r>
            <a:endParaRPr dirty="0"/>
          </a:p>
          <a:p>
            <a:r>
              <a:rPr b="0" dirty="0"/>
              <a:t>No alt text provided</a:t>
            </a:r>
            <a:endParaRPr dirty="0"/>
          </a:p>
          <a:p>
            <a:endParaRPr dirty="0"/>
          </a:p>
          <a:p>
            <a:r>
              <a:rPr b="1" dirty="0"/>
              <a:t>image</a:t>
            </a:r>
            <a:endParaRPr dirty="0"/>
          </a:p>
          <a:p>
            <a:r>
              <a:rPr b="0" dirty="0"/>
              <a:t>No alt text provided</a:t>
            </a:r>
            <a:endParaRPr dirty="0"/>
          </a:p>
          <a:p>
            <a:endParaRPr dirty="0"/>
          </a:p>
          <a:p>
            <a:r>
              <a:rPr b="1" dirty="0"/>
              <a:t>pivotTable</a:t>
            </a:r>
            <a:endParaRPr dirty="0"/>
          </a:p>
          <a:p>
            <a:r>
              <a:rPr b="0" dirty="0"/>
              <a:t>No alt text provided</a:t>
            </a:r>
            <a:endParaRPr dirty="0"/>
          </a:p>
          <a:p>
            <a:endParaRPr dirty="0"/>
          </a:p>
          <a:p>
            <a:r>
              <a:rPr b="1" dirty="0"/>
              <a:t>clusteredColumnChart</a:t>
            </a:r>
            <a:endParaRPr dirty="0"/>
          </a:p>
          <a:p>
            <a:r>
              <a:rPr b="0" dirty="0"/>
              <a:t>No alt text provided</a:t>
            </a:r>
            <a:endParaRPr dirty="0"/>
          </a:p>
          <a:p>
            <a:endParaRPr dirty="0"/>
          </a:p>
          <a:p>
            <a:r>
              <a:rPr b="1" dirty="0"/>
              <a:t>waterfallChart</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tableEx</a:t>
            </a:r>
            <a:endParaRPr dirty="0"/>
          </a:p>
          <a:p>
            <a:r>
              <a:rPr b="0" dirty="0"/>
              <a:t>No alt text provided</a:t>
            </a:r>
            <a:endParaRPr dirty="0"/>
          </a:p>
          <a:p>
            <a:endParaRPr dirty="0"/>
          </a:p>
          <a:p>
            <a:r>
              <a:rPr b="1" dirty="0"/>
              <a:t>lineChart</a:t>
            </a:r>
            <a:endParaRPr dirty="0"/>
          </a:p>
          <a:p>
            <a:r>
              <a:rPr b="0" dirty="0"/>
              <a:t>No alt text provided</a:t>
            </a:r>
            <a:endParaRPr dirty="0"/>
          </a:p>
          <a:p>
            <a:endParaRPr dirty="0"/>
          </a:p>
          <a:p>
            <a:r>
              <a:rPr b="1" dirty="0"/>
              <a:t>slicer</a:t>
            </a:r>
            <a:endParaRPr dirty="0"/>
          </a:p>
          <a:p>
            <a:r>
              <a:rPr b="0" dirty="0"/>
              <a:t>No alt text provided</a:t>
            </a:r>
            <a:endParaRPr dirty="0"/>
          </a:p>
          <a:p>
            <a:endParaRPr dirty="0"/>
          </a:p>
          <a:p>
            <a:r>
              <a:rPr b="1" dirty="0"/>
              <a:t>Графік 5. Динаміка розвитку Програми (накопичувально та нові видачі), млн. грн.</a:t>
            </a:r>
            <a:endParaRPr dirty="0"/>
          </a:p>
          <a:p>
            <a:r>
              <a:rPr b="0" dirty="0"/>
              <a:t>No alt text provided</a:t>
            </a:r>
            <a:endParaRPr dirty="0"/>
          </a:p>
          <a:p>
            <a:endParaRPr dirty="0"/>
          </a:p>
          <a:p>
            <a:r>
              <a:rPr b="1" dirty="0"/>
              <a:t>01.06.2026</a:t>
            </a:r>
            <a:endParaRPr dirty="0"/>
          </a:p>
          <a:p>
            <a:r>
              <a:rPr b="0" dirty="0"/>
              <a:t>No alt text provided</a:t>
            </a:r>
            <a:endParaRPr dirty="0"/>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7ED9C8-F09A-4D9E-BEC0-4725162E21FF}" type="datetimeFigureOut">
              <a:rPr lang="en-US" smtClean="0"/>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74768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55321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98264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7ED9C8-F09A-4D9E-BEC0-4725162E21FF}" type="datetimeFigureOut">
              <a:rPr lang="en-US" smtClean="0"/>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1449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7ED9C8-F09A-4D9E-BEC0-4725162E21FF}" type="datetimeFigureOut">
              <a:rPr lang="en-US" smtClean="0"/>
              <a:t>5/29/2026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26881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7ED9C8-F09A-4D9E-BEC0-4725162E21FF}" type="datetimeFigureOut">
              <a:rPr lang="en-US" smtClean="0"/>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100433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7ED9C8-F09A-4D9E-BEC0-4725162E21FF}" type="datetimeFigureOut">
              <a:rPr lang="en-US" smtClean="0"/>
              <a:t>5/29/2026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25692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7ED9C8-F09A-4D9E-BEC0-4725162E21FF}" type="datetimeFigureOut">
              <a:rPr lang="en-US" smtClean="0"/>
              <a:t>5/29/2026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280913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ED9C8-F09A-4D9E-BEC0-4725162E21FF}" type="datetimeFigureOut">
              <a:rPr lang="en-US" smtClean="0"/>
              <a:t>5/29/2026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358181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993390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7ED9C8-F09A-4D9E-BEC0-4725162E21FF}" type="datetimeFigureOut">
              <a:rPr lang="en-US" smtClean="0"/>
              <a:t>5/29/2026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7D807A-D3EC-4DEA-86E2-120E4093F1A6}" type="slidenum">
              <a:rPr lang="en-US" smtClean="0"/>
              <a:t>‹№›</a:t>
            </a:fld>
            <a:endParaRPr lang="en-US"/>
          </a:p>
        </p:txBody>
      </p:sp>
    </p:spTree>
    <p:extLst>
      <p:ext uri="{BB962C8B-B14F-4D97-AF65-F5344CB8AC3E}">
        <p14:creationId xmlns:p14="http://schemas.microsoft.com/office/powerpoint/2010/main" val="288480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ED9C8-F09A-4D9E-BEC0-4725162E21FF}" type="datetimeFigureOut">
              <a:rPr lang="en-US" smtClean="0"/>
              <a:t>5/29/2026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D807A-D3EC-4DEA-86E2-120E4093F1A6}" type="slidenum">
              <a:rPr lang="en-US" smtClean="0"/>
              <a:t>‹№›</a:t>
            </a:fld>
            <a:endParaRPr lang="en-US"/>
          </a:p>
        </p:txBody>
      </p:sp>
    </p:spTree>
    <p:extLst>
      <p:ext uri="{BB962C8B-B14F-4D97-AF65-F5344CB8AC3E}">
        <p14:creationId xmlns:p14="http://schemas.microsoft.com/office/powerpoint/2010/main" val="1423691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app.powerbi.com/groups/me/reports/64c00ec3-95ed-44a9-8f95-3efdc3aa7606/?pbi_source=PowerPoint"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Таблиця 1. Узагальнена інформація ,579_logo ,textbox ,image ,pivotTable ,slicer ,01.06.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To-Site_Summary (MtM)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2. За лізингодавцями ,slicer ,01.06.2026 ,card ,Графік 1. За сегмент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F-Segm+LK (MtM)"</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Мапа. Регіональний розподіл ,Report Date ,01.06.2026 ,Таблиця 2. За регіонами.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F-Map (MtM)""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Графік 4. За видами обладнання ,Графік 3. За галузями економіки ,slicer ,01.06.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F-Type (MtM)</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title="This slide contains the following visuals: 579_logo ,textbox ,image ,pivotTable ,clusteredColumnChart ,waterfallChart ,lineChart ,tableEx ,lineChart ,slicer ,Графік 5. Динаміка розвитку Програми (накопичувально та нові видачі), млн. грн. ,01.06.2026. Please refer to the notes on this slide for details">
            <a:hlinkClick r:id="rId3"/>
          </p:cNvPr>
          <p:cNvPicPr>
            <a:picLocks noChangeAspect="1"/>
          </p:cNvPicPr>
          <p:nvPr/>
        </p:nvPicPr>
        <p:blipFill>
          <a:blip r:embed="rId4"/>
          <a:stretch>
            <a:fillRect/>
          </a:stretch>
        </p:blipFill>
        <p:spPr>
          <a:xfrm>
            <a:off x="76200" y="0"/>
            <a:ext cx="12020550" cy="6858000"/>
          </a:xfrm>
          <a:prstGeom prst="rect">
            <a:avLst/>
          </a:prstGeom>
          <a:noFill/>
        </p:spPr>
      </p:pic>
      <p:sp>
        <p:nvSpPr>
          <p:cNvPr id="4" name="Title" hidden="1"/>
          <p:cNvSpPr>
            <a:spLocks noGrp="1"/>
          </p:cNvSpPr>
          <p:nvPr>
            <p:ph type="title"/>
          </p:nvPr>
        </p:nvSpPr>
        <p:spPr/>
        <p:txBody>
          <a:bodyPr/>
          <a:lstStyle/>
          <a:p>
            <a:r>
              <a:t>F-Dymamics (MtM)</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Офіс">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5</TotalTime>
  <Words>299</Words>
  <Application>Microsoft Office PowerPoint</Application>
  <PresentationFormat>Широкий екран</PresentationFormat>
  <Paragraphs>132</Paragraphs>
  <Slides>5</Slides>
  <Notes>5</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vt:i4>
      </vt:variant>
    </vt:vector>
  </HeadingPairs>
  <TitlesOfParts>
    <vt:vector size="10" baseType="lpstr">
      <vt:lpstr>Aptos</vt:lpstr>
      <vt:lpstr>Arial</vt:lpstr>
      <vt:lpstr>Calibri</vt:lpstr>
      <vt:lpstr>Calibri Light</vt:lpstr>
      <vt:lpstr>Custom Design</vt:lpstr>
      <vt:lpstr>To-Site_Summary (MtM)</vt:lpstr>
      <vt:lpstr>F-Segm+LK (MtM)"</vt:lpstr>
      <vt:lpstr>F-Map (MtM)""</vt:lpstr>
      <vt:lpstr>F-Type (MtM)</vt:lpstr>
      <vt:lpstr>F-Dymamics (MtM)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Power BI</dc:creator>
  <cp:lastModifiedBy>Anton Milevskyi</cp:lastModifiedBy>
  <cp:revision>4</cp:revision>
  <dcterms:created xsi:type="dcterms:W3CDTF">2016-09-04T11:54:55Z</dcterms:created>
  <dcterms:modified xsi:type="dcterms:W3CDTF">2026-05-29T14:07:36Z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5a072a-9387-41e6-8f47-26873d0f97e0_Enabled">
    <vt:lpwstr>true</vt:lpwstr>
  </property>
  <property fmtid="{D5CDD505-2E9C-101B-9397-08002B2CF9AE}" pid="3" name="MSIP_Label_915a072a-9387-41e6-8f47-26873d0f97e0_SetDate">
    <vt:lpwstr>2026-05-29T14:07:36Z</vt:lpwstr>
  </property>
  <property fmtid="{D5CDD505-2E9C-101B-9397-08002B2CF9AE}" pid="4" name="MSIP_Label_915a072a-9387-41e6-8f47-26873d0f97e0_Method">
    <vt:lpwstr>Standard</vt:lpwstr>
  </property>
  <property fmtid="{D5CDD505-2E9C-101B-9397-08002B2CF9AE}" pid="5" name="MSIP_Label_915a072a-9387-41e6-8f47-26873d0f97e0_Name">
    <vt:lpwstr>Public</vt:lpwstr>
  </property>
  <property fmtid="{D5CDD505-2E9C-101B-9397-08002B2CF9AE}" pid="6" name="MSIP_Label_915a072a-9387-41e6-8f47-26873d0f97e0_SiteId">
    <vt:lpwstr>fa97c399-f819-40a6-825a-fa25c516af8e</vt:lpwstr>
  </property>
  <property fmtid="{D5CDD505-2E9C-101B-9397-08002B2CF9AE}" pid="7" name="MSIP_Label_915a072a-9387-41e6-8f47-26873d0f97e0_ActionId">
    <vt:lpwstr>d60bca24-7af4-4e21-8b09-c7b15e595b91</vt:lpwstr>
  </property>
  <property fmtid="{D5CDD505-2E9C-101B-9397-08002B2CF9AE}" pid="8" name="MSIP_Label_915a072a-9387-41e6-8f47-26873d0f97e0_ContentBits">
    <vt:lpwstr>0</vt:lpwstr>
  </property>
  <property fmtid="{D5CDD505-2E9C-101B-9397-08002B2CF9AE}" pid="9" name="MSIP_Label_915a072a-9387-41e6-8f47-26873d0f97e0_Tag">
    <vt:lpwstr>10, 3, 0, 1</vt:lpwstr>
  </property>
</Properties>
</file>