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7"/>
  </p:notesMasterIdLst>
  <p:sldIdLst>
    <p:sldId id="271" r:id="rId2"/>
    <p:sldId id="272" r:id="rId3"/>
    <p:sldId id="273" r:id="rId4"/>
    <p:sldId id="274" r:id="rId5"/>
    <p:sldId id="275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C910"/>
    <a:srgbClr val="D9D9D9"/>
    <a:srgbClr val="D3D3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6C2712A-525F-4200-8381-222BE0C0F726}" v="1" dt="2026-06-19T13:06:34.78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920" autoAdjust="0"/>
    <p:restoredTop sz="95879" autoAdjust="0"/>
  </p:normalViewPr>
  <p:slideViewPr>
    <p:cSldViewPr snapToGrid="0" snapToObjects="1">
      <p:cViewPr varScale="1">
        <p:scale>
          <a:sx n="111" d="100"/>
          <a:sy n="111" d="100"/>
        </p:scale>
        <p:origin x="828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vhenii Hlaus" userId="1b648c02-75c9-43d5-9d16-c2c72f0b351d" providerId="ADAL" clId="{8420F387-F66D-49AD-962B-B0E730DB1327}"/>
    <pc:docChg chg="mod addSld delSld modSld">
      <pc:chgData name="Evhenii Hlaus" userId="1b648c02-75c9-43d5-9d16-c2c72f0b351d" providerId="ADAL" clId="{8420F387-F66D-49AD-962B-B0E730DB1327}" dt="2026-06-19T13:06:34.788" v="34"/>
      <pc:docMkLst>
        <pc:docMk/>
      </pc:docMkLst>
      <pc:sldChg chg="add del">
        <pc:chgData name="Evhenii Hlaus" userId="1b648c02-75c9-43d5-9d16-c2c72f0b351d" providerId="ADAL" clId="{8420F387-F66D-49AD-962B-B0E730DB1327}" dt="2026-06-19T13:06:34.788" v="34"/>
        <pc:sldMkLst>
          <pc:docMk/>
          <pc:sldMk cId="0" sldId="271"/>
        </pc:sldMkLst>
      </pc:sldChg>
      <pc:sldChg chg="add del">
        <pc:chgData name="Evhenii Hlaus" userId="1b648c02-75c9-43d5-9d16-c2c72f0b351d" providerId="ADAL" clId="{8420F387-F66D-49AD-962B-B0E730DB1327}" dt="2026-06-19T13:06:34.788" v="34"/>
        <pc:sldMkLst>
          <pc:docMk/>
          <pc:sldMk cId="0" sldId="272"/>
        </pc:sldMkLst>
      </pc:sldChg>
      <pc:sldChg chg="add del">
        <pc:chgData name="Evhenii Hlaus" userId="1b648c02-75c9-43d5-9d16-c2c72f0b351d" providerId="ADAL" clId="{8420F387-F66D-49AD-962B-B0E730DB1327}" dt="2026-06-19T13:06:34.788" v="34"/>
        <pc:sldMkLst>
          <pc:docMk/>
          <pc:sldMk cId="0" sldId="273"/>
        </pc:sldMkLst>
      </pc:sldChg>
      <pc:sldChg chg="add del">
        <pc:chgData name="Evhenii Hlaus" userId="1b648c02-75c9-43d5-9d16-c2c72f0b351d" providerId="ADAL" clId="{8420F387-F66D-49AD-962B-B0E730DB1327}" dt="2026-06-19T13:06:34.788" v="34"/>
        <pc:sldMkLst>
          <pc:docMk/>
          <pc:sldMk cId="0" sldId="274"/>
        </pc:sldMkLst>
      </pc:sldChg>
      <pc:sldChg chg="add del">
        <pc:chgData name="Evhenii Hlaus" userId="1b648c02-75c9-43d5-9d16-c2c72f0b351d" providerId="ADAL" clId="{8420F387-F66D-49AD-962B-B0E730DB1327}" dt="2026-06-19T13:06:34.788" v="34"/>
        <pc:sldMkLst>
          <pc:docMk/>
          <pc:sldMk cId="0" sldId="27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AB0D75-CB71-440C-AFB9-D8FA4BC1E653}" type="datetimeFigureOut">
              <a:rPr lang="uk-UA" smtClean="0"/>
              <a:t>19.06.2026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21C623-F223-4DBE-A171-930120EB091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75222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Сума кредитних договорів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kpi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(млн. 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Поточна заборгованість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22.06.2026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ТОП 7 банків (млн. 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FRP_logo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card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card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card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Oschad_logo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Aval_logo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Pumb_logoA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UGB_logo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Privat_logo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22.06.2026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22.06.2026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Загальний та гарантований портфелі МСП в розрізі банків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Гарантований портфель за видами бізнесу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22.06.2026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з початку Програми (млн. 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actionButton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basicShape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Image_Show Slicers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з 24.02.2022 (млн.грн.)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Кількість КД (шт.)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(млн.грн.)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6/19/2026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689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6/19/2026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214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6/19/2026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640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6/19/2026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98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6/19/2026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881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6/19/2026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331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6/19/2026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692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6/19/2026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913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6/19/2026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181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6/19/2026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390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6/19/2026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807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7ED9C8-F09A-4D9E-BEC0-4725162E21FF}" type="datetimeFigureOut">
              <a:rPr lang="en-US" smtClean="0"/>
              <a:t>6/19/2026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691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Сума кредитних договорів ,kpi ,приріст, % ,приріст, % ,приріст, % ,приріст, % ,slicer ,Підписані КД (млн. грн.) ,image ,Поточна заборгованість ,22.06.2026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1_TO SITE_Слайд-3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ТОП 7 банків (млн. грн.) ,slicer ,FRP_logo ,card ,clusteredBarChart ,card ,clusteredBarChart ,card ,clusteredBarChart ,textbox ,Oschad_logo ,Aval_logo ,Pumb_logoA ,image ,image ,image ,UGB_logo ,image ,image ,image ,Privat_logo ,22.06.2026 ,image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2_TO SITE_Слайд-5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slicer ,textbox ,clusteredBarChart ,clusteredBarChart ,textbox ,image ,22.06.2026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NEW_4-1_TO SITE_за галузями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slicer ,Загальний та гарантований портфелі МСП в розрізі банків ,Гарантований портфель за видами бізнесу ,image ,22.06.2026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3_TO SITE_Слайд-10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Підписані КД з початку Програми (млн. грн.) ,actionButton ,slicer ,slicer ,basicShape ,Image_Show Slicers ,image ,image ,Підписані КД з 24.02.2022 (млн.грн.) ,Кількість КД (шт.) ,Підписані КД (млн.грн.)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95250"/>
            <a:ext cx="12192000" cy="6657975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5_TO SITE_період війни_графік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</TotalTime>
  <Words>443</Words>
  <Application>Microsoft Office PowerPoint</Application>
  <PresentationFormat>Широкий екран</PresentationFormat>
  <Paragraphs>198</Paragraphs>
  <Slides>5</Slides>
  <Notes>5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Custom Design</vt:lpstr>
      <vt:lpstr>1_TO SITE_Слайд-3</vt:lpstr>
      <vt:lpstr>2_TO SITE_Слайд-5</vt:lpstr>
      <vt:lpstr>NEW_4-1_TO SITE_за галузями</vt:lpstr>
      <vt:lpstr>3_TO SITE_Слайд-10</vt:lpstr>
      <vt:lpstr>5_TO SITE_період війни_графік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Power BI</dc:creator>
  <cp:lastModifiedBy>Evhenii Hlaus</cp:lastModifiedBy>
  <cp:revision>161</cp:revision>
  <dcterms:created xsi:type="dcterms:W3CDTF">2016-09-04T11:54:55Z</dcterms:created>
  <dcterms:modified xsi:type="dcterms:W3CDTF">2026-06-19T13:06:36Z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915a072a-9387-41e6-8f47-26873d0f97e0_Enabled">
    <vt:lpwstr>true</vt:lpwstr>
  </property>
  <property fmtid="{D5CDD505-2E9C-101B-9397-08002B2CF9AE}" pid="3" name="MSIP_Label_915a072a-9387-41e6-8f47-26873d0f97e0_SetDate">
    <vt:lpwstr>2026-04-17T13:00:36Z</vt:lpwstr>
  </property>
  <property fmtid="{D5CDD505-2E9C-101B-9397-08002B2CF9AE}" pid="4" name="MSIP_Label_915a072a-9387-41e6-8f47-26873d0f97e0_Method">
    <vt:lpwstr>Standard</vt:lpwstr>
  </property>
  <property fmtid="{D5CDD505-2E9C-101B-9397-08002B2CF9AE}" pid="5" name="MSIP_Label_915a072a-9387-41e6-8f47-26873d0f97e0_Name">
    <vt:lpwstr>Public</vt:lpwstr>
  </property>
  <property fmtid="{D5CDD505-2E9C-101B-9397-08002B2CF9AE}" pid="6" name="MSIP_Label_915a072a-9387-41e6-8f47-26873d0f97e0_SiteId">
    <vt:lpwstr>fa97c399-f819-40a6-825a-fa25c516af8e</vt:lpwstr>
  </property>
  <property fmtid="{D5CDD505-2E9C-101B-9397-08002B2CF9AE}" pid="7" name="MSIP_Label_915a072a-9387-41e6-8f47-26873d0f97e0_ActionId">
    <vt:lpwstr>9bb35945-21a1-4220-ad5c-0be7b9a865ab</vt:lpwstr>
  </property>
  <property fmtid="{D5CDD505-2E9C-101B-9397-08002B2CF9AE}" pid="8" name="MSIP_Label_915a072a-9387-41e6-8f47-26873d0f97e0_ContentBits">
    <vt:lpwstr>0</vt:lpwstr>
  </property>
  <property fmtid="{D5CDD505-2E9C-101B-9397-08002B2CF9AE}" pid="9" name="MSIP_Label_915a072a-9387-41e6-8f47-26873d0f97e0_Tag">
    <vt:lpwstr>10, 3, 0, 1</vt:lpwstr>
  </property>
</Properties>
</file>