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6" r:id="rId5"/>
    <p:sldId id="257" r:id="rId6"/>
    <p:sldId id="258" r:id="rId7"/>
    <p:sldId id="259" r:id="rId8"/>
    <p:sldId id="260" r:id="rId9"/>
    <p:sldId id="261" r:id="rId10"/>
  </p:sld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74" d="100"/>
          <a:sy n="74" d="100"/>
        </p:scale>
        <p:origin x="53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ia Husakova" userId="2d55c852-5de8-46d6-a8a0-d0f9fc89105d" providerId="ADAL" clId="{2EA8526A-1FE2-441E-9F50-B43480C26A49}"/>
    <pc:docChg chg="mod delSld">
      <pc:chgData name="Mariia Husakova" userId="2d55c852-5de8-46d6-a8a0-d0f9fc89105d" providerId="ADAL" clId="{2EA8526A-1FE2-441E-9F50-B43480C26A49}" dt="2026-07-22T16:40:47.358" v="2" actId="33475"/>
      <pc:docMkLst>
        <pc:docMk/>
      </pc:docMkLst>
      <pc:sldChg chg="del">
        <pc:chgData name="Mariia Husakova" userId="2d55c852-5de8-46d6-a8a0-d0f9fc89105d" providerId="ADAL" clId="{2EA8526A-1FE2-441E-9F50-B43480C26A49}" dt="2026-07-22T16:40:44.071" v="0" actId="47"/>
        <pc:sldMkLst>
          <pc:docMk/>
          <pc:sldMk cId="0" sldId="262"/>
        </pc:sldMkLst>
      </pc:sldChg>
      <pc:sldChg chg="del">
        <pc:chgData name="Mariia Husakova" userId="2d55c852-5de8-46d6-a8a0-d0f9fc89105d" providerId="ADAL" clId="{2EA8526A-1FE2-441E-9F50-B43480C26A49}" dt="2026-07-22T16:40:46.757" v="1" actId="47"/>
        <pc:sldMkLst>
          <pc:docMk/>
          <pc:sldMk cId="0" sldId="26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5435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Титульний слайд. Перелік кодів КВЕД-2010, що відповідають принципам циркулярної економіки.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Модель 9R — рамка, за якою кожному КВЕД присвоєно принцип циркулярності.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Переробна промисловість: 6 позицій.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Енергетика, вода, відходи: 4 позиції.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Будівництво, ремонт, торгівля вживаними товарами: 3 позиції.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Професійні, наукові та креативні послуги: 5 позицій.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0224" y="0"/>
            <a:ext cx="9637776" cy="10287000"/>
          </a:xfrm>
          <a:prstGeom prst="rect">
            <a:avLst/>
          </a:prstGeom>
        </p:spPr>
      </p:pic>
      <p:pic>
        <p:nvPicPr>
          <p:cNvPr id="3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566928"/>
            <a:ext cx="12390120" cy="132588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777240" y="2788920"/>
            <a:ext cx="7863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200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КВЕД ДК 009:2010</a:t>
            </a:r>
            <a:endParaRPr lang="en-US" sz="1700" dirty="0"/>
          </a:p>
        </p:txBody>
      </p:sp>
      <p:sp>
        <p:nvSpPr>
          <p:cNvPr id="5" name="Text 1"/>
          <p:cNvSpPr/>
          <p:nvPr/>
        </p:nvSpPr>
        <p:spPr>
          <a:xfrm>
            <a:off x="777240" y="3246120"/>
            <a:ext cx="8046720" cy="3246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98000"/>
              </a:lnSpc>
              <a:buNone/>
            </a:pPr>
            <a:r>
              <a:rPr lang="en-US" sz="6200" b="1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ВИДИ</a:t>
            </a:r>
            <a:endParaRPr lang="en-US" sz="62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6200" b="1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ЕКОНОМІЧНОЇ</a:t>
            </a:r>
            <a:endParaRPr lang="en-US" sz="6200" dirty="0"/>
          </a:p>
          <a:p>
            <a:pPr marL="0" indent="0">
              <a:lnSpc>
                <a:spcPct val="98000"/>
              </a:lnSpc>
              <a:buNone/>
            </a:pPr>
            <a:r>
              <a:rPr lang="en-US" sz="6200" b="1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ДІЯЛЬНОСТІ</a:t>
            </a:r>
            <a:endParaRPr lang="en-US" sz="6200" dirty="0"/>
          </a:p>
        </p:txBody>
      </p:sp>
      <p:sp>
        <p:nvSpPr>
          <p:cNvPr id="6" name="Text 2"/>
          <p:cNvSpPr/>
          <p:nvPr/>
        </p:nvSpPr>
        <p:spPr>
          <a:xfrm>
            <a:off x="777240" y="6446520"/>
            <a:ext cx="804672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ЩО ВІДПОВІДАЮТЬ ПРИНЦИПАМ</a:t>
            </a:r>
            <a:endParaRPr lang="en-US" sz="3000" dirty="0"/>
          </a:p>
          <a:p>
            <a:pPr marL="0" indent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ЦИРКУЛЯРНОЇ ЕКОНОМІКИ</a:t>
            </a:r>
            <a:endParaRPr lang="en-US" sz="3000" dirty="0"/>
          </a:p>
        </p:txBody>
      </p:sp>
      <p:sp>
        <p:nvSpPr>
          <p:cNvPr id="7" name="Shape 3"/>
          <p:cNvSpPr/>
          <p:nvPr/>
        </p:nvSpPr>
        <p:spPr>
          <a:xfrm>
            <a:off x="777240" y="7973568"/>
            <a:ext cx="1600200" cy="68580"/>
          </a:xfrm>
          <a:prstGeom prst="rect">
            <a:avLst/>
          </a:prstGeom>
          <a:solidFill>
            <a:srgbClr val="FFC00C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8" name="Shape 4"/>
          <p:cNvSpPr/>
          <p:nvPr/>
        </p:nvSpPr>
        <p:spPr>
          <a:xfrm>
            <a:off x="2377440" y="7973568"/>
            <a:ext cx="1600200" cy="68580"/>
          </a:xfrm>
          <a:prstGeom prst="rect">
            <a:avLst/>
          </a:prstGeom>
          <a:solidFill>
            <a:srgbClr val="EE780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9" name="Text 5"/>
          <p:cNvSpPr/>
          <p:nvPr/>
        </p:nvSpPr>
        <p:spPr>
          <a:xfrm>
            <a:off x="777240" y="8321040"/>
            <a:ext cx="76809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800" b="1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Перелік прийнятних кодів </a:t>
            </a:r>
            <a:r>
              <a:rPr lang="en-US" sz="180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Компонентів І та ІІ програми підтримки</a:t>
            </a:r>
            <a:endParaRPr lang="en-US" sz="18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80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мікро-, малого та середнього підприємництва Криворізького району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658368"/>
            <a:ext cx="1673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ОСНОВА КЛАСИФІКАЦІЇ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777240" y="1024128"/>
            <a:ext cx="1673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Дев'ять принципів циркулярної економіки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1938528"/>
            <a:ext cx="1600200" cy="68580"/>
          </a:xfrm>
          <a:prstGeom prst="rect">
            <a:avLst/>
          </a:prstGeom>
          <a:solidFill>
            <a:srgbClr val="FFC00C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5" name="Shape 3"/>
          <p:cNvSpPr/>
          <p:nvPr/>
        </p:nvSpPr>
        <p:spPr>
          <a:xfrm>
            <a:off x="2377440" y="1938528"/>
            <a:ext cx="1600200" cy="68580"/>
          </a:xfrm>
          <a:prstGeom prst="rect">
            <a:avLst/>
          </a:prstGeom>
          <a:solidFill>
            <a:srgbClr val="EE7800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6" name="Text 4"/>
          <p:cNvSpPr/>
          <p:nvPr/>
        </p:nvSpPr>
        <p:spPr>
          <a:xfrm>
            <a:off x="777240" y="2176272"/>
            <a:ext cx="1444752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6B6B6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Кожен код у переліку прив'язано до одного з принципів моделі 9R — від переосмислення дизайну до відновлення ресурсів із відходів.</a:t>
            </a:r>
            <a:endParaRPr lang="en-US" sz="1700" dirty="0"/>
          </a:p>
        </p:txBody>
      </p:sp>
      <p:sp>
        <p:nvSpPr>
          <p:cNvPr id="7" name="Shape 5"/>
          <p:cNvSpPr/>
          <p:nvPr/>
        </p:nvSpPr>
        <p:spPr>
          <a:xfrm>
            <a:off x="777240" y="3063240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8" name="Text 6"/>
          <p:cNvSpPr/>
          <p:nvPr/>
        </p:nvSpPr>
        <p:spPr>
          <a:xfrm>
            <a:off x="1161288" y="3282696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REDESIGN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1161288" y="3685032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Перепроєктування</a:t>
            </a:r>
            <a:endParaRPr lang="en-US" sz="2100" dirty="0"/>
          </a:p>
        </p:txBody>
      </p:sp>
      <p:sp>
        <p:nvSpPr>
          <p:cNvPr id="10" name="Text 8"/>
          <p:cNvSpPr/>
          <p:nvPr/>
        </p:nvSpPr>
        <p:spPr>
          <a:xfrm>
            <a:off x="1161288" y="4197096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Переосмислення продукту та процесу, екодизайн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477000" y="3063240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2" name="Text 10"/>
          <p:cNvSpPr/>
          <p:nvPr/>
        </p:nvSpPr>
        <p:spPr>
          <a:xfrm>
            <a:off x="6861048" y="3282696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REDUCE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6861048" y="3685032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Скорочення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6861048" y="4197096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Менше сировини, енергії та відходів на одиницю продукції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12176760" y="3063240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16" name="Text 14"/>
          <p:cNvSpPr/>
          <p:nvPr/>
        </p:nvSpPr>
        <p:spPr>
          <a:xfrm>
            <a:off x="12560808" y="3282696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REUSE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12560808" y="3685032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Повторне використання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12560808" y="4197096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Повторне використання виробу за призначенням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777240" y="5358384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20" name="Text 18"/>
          <p:cNvSpPr/>
          <p:nvPr/>
        </p:nvSpPr>
        <p:spPr>
          <a:xfrm>
            <a:off x="1161288" y="5577840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</a:t>
            </a:r>
            <a:endParaRPr lang="en-US" sz="1700" dirty="0"/>
          </a:p>
        </p:txBody>
      </p:sp>
      <p:sp>
        <p:nvSpPr>
          <p:cNvPr id="21" name="Text 19"/>
          <p:cNvSpPr/>
          <p:nvPr/>
        </p:nvSpPr>
        <p:spPr>
          <a:xfrm>
            <a:off x="1161288" y="5980176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Ремонт</a:t>
            </a:r>
            <a:endParaRPr lang="en-US" sz="2100" dirty="0"/>
          </a:p>
        </p:txBody>
      </p:sp>
      <p:sp>
        <p:nvSpPr>
          <p:cNvPr id="22" name="Text 20"/>
          <p:cNvSpPr/>
          <p:nvPr/>
        </p:nvSpPr>
        <p:spPr>
          <a:xfrm>
            <a:off x="1161288" y="6492240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Ремонт для продовження строку служби виробу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6477000" y="5358384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24" name="Text 22"/>
          <p:cNvSpPr/>
          <p:nvPr/>
        </p:nvSpPr>
        <p:spPr>
          <a:xfrm>
            <a:off x="6861048" y="5577840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REFURBISH</a:t>
            </a:r>
            <a:endParaRPr lang="en-US" sz="1700" dirty="0"/>
          </a:p>
        </p:txBody>
      </p:sp>
      <p:sp>
        <p:nvSpPr>
          <p:cNvPr id="25" name="Text 23"/>
          <p:cNvSpPr/>
          <p:nvPr/>
        </p:nvSpPr>
        <p:spPr>
          <a:xfrm>
            <a:off x="6861048" y="5980176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Відновлення</a:t>
            </a:r>
            <a:endParaRPr lang="en-US" sz="2100" dirty="0"/>
          </a:p>
        </p:txBody>
      </p:sp>
      <p:sp>
        <p:nvSpPr>
          <p:cNvPr id="26" name="Text 24"/>
          <p:cNvSpPr/>
          <p:nvPr/>
        </p:nvSpPr>
        <p:spPr>
          <a:xfrm>
            <a:off x="6861048" y="6492240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Відновлення та модернізація застарілого виробу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12176760" y="5358384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28" name="Text 26"/>
          <p:cNvSpPr/>
          <p:nvPr/>
        </p:nvSpPr>
        <p:spPr>
          <a:xfrm>
            <a:off x="12560808" y="5577840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REMANUFACTURE</a:t>
            </a:r>
            <a:endParaRPr lang="en-US" sz="1700" dirty="0"/>
          </a:p>
        </p:txBody>
      </p:sp>
      <p:sp>
        <p:nvSpPr>
          <p:cNvPr id="29" name="Text 27"/>
          <p:cNvSpPr/>
          <p:nvPr/>
        </p:nvSpPr>
        <p:spPr>
          <a:xfrm>
            <a:off x="12560808" y="5980176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Повторне виготовлення</a:t>
            </a:r>
            <a:endParaRPr lang="en-US" sz="2100" dirty="0"/>
          </a:p>
        </p:txBody>
      </p:sp>
      <p:sp>
        <p:nvSpPr>
          <p:cNvPr id="30" name="Text 28"/>
          <p:cNvSpPr/>
          <p:nvPr/>
        </p:nvSpPr>
        <p:spPr>
          <a:xfrm>
            <a:off x="12560808" y="6492240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Виготовлення нового виробу з частин старого</a:t>
            </a:r>
            <a:endParaRPr lang="en-US" sz="1400" dirty="0"/>
          </a:p>
        </p:txBody>
      </p:sp>
      <p:sp>
        <p:nvSpPr>
          <p:cNvPr id="31" name="Shape 29"/>
          <p:cNvSpPr/>
          <p:nvPr/>
        </p:nvSpPr>
        <p:spPr>
          <a:xfrm>
            <a:off x="777240" y="7653528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2" name="Text 30"/>
          <p:cNvSpPr/>
          <p:nvPr/>
        </p:nvSpPr>
        <p:spPr>
          <a:xfrm>
            <a:off x="1161288" y="7872984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REPURPOSE</a:t>
            </a:r>
            <a:endParaRPr lang="en-US" sz="1700" dirty="0"/>
          </a:p>
        </p:txBody>
      </p:sp>
      <p:sp>
        <p:nvSpPr>
          <p:cNvPr id="33" name="Text 31"/>
          <p:cNvSpPr/>
          <p:nvPr/>
        </p:nvSpPr>
        <p:spPr>
          <a:xfrm>
            <a:off x="1161288" y="8275320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Перепрофілювання</a:t>
            </a:r>
            <a:endParaRPr lang="en-US" sz="2100" dirty="0"/>
          </a:p>
        </p:txBody>
      </p:sp>
      <p:sp>
        <p:nvSpPr>
          <p:cNvPr id="34" name="Text 32"/>
          <p:cNvSpPr/>
          <p:nvPr/>
        </p:nvSpPr>
        <p:spPr>
          <a:xfrm>
            <a:off x="1161288" y="8787384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Використання виробу чи його частин з іншою метою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6477000" y="7653528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36" name="Text 34"/>
          <p:cNvSpPr/>
          <p:nvPr/>
        </p:nvSpPr>
        <p:spPr>
          <a:xfrm>
            <a:off x="6861048" y="7872984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RECYCLE</a:t>
            </a:r>
            <a:endParaRPr lang="en-US" sz="1700" dirty="0"/>
          </a:p>
        </p:txBody>
      </p:sp>
      <p:sp>
        <p:nvSpPr>
          <p:cNvPr id="37" name="Text 35"/>
          <p:cNvSpPr/>
          <p:nvPr/>
        </p:nvSpPr>
        <p:spPr>
          <a:xfrm>
            <a:off x="6861048" y="8275320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Перероблення</a:t>
            </a:r>
            <a:endParaRPr lang="en-US" sz="2100" dirty="0"/>
          </a:p>
        </p:txBody>
      </p:sp>
      <p:sp>
        <p:nvSpPr>
          <p:cNvPr id="38" name="Text 36"/>
          <p:cNvSpPr/>
          <p:nvPr/>
        </p:nvSpPr>
        <p:spPr>
          <a:xfrm>
            <a:off x="6861048" y="8787384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Перероблення матеріалів на нову сировину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12176760" y="7653528"/>
            <a:ext cx="5334000" cy="1965960"/>
          </a:xfrm>
          <a:prstGeom prst="roundRect">
            <a:avLst>
              <a:gd name="adj" fmla="val 4651"/>
            </a:avLst>
          </a:prstGeom>
          <a:solidFill>
            <a:srgbClr val="1E1E1E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40" name="Text 38"/>
          <p:cNvSpPr/>
          <p:nvPr/>
        </p:nvSpPr>
        <p:spPr>
          <a:xfrm>
            <a:off x="12560808" y="7872984"/>
            <a:ext cx="4565904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kern="0" spc="150" dirty="0">
                <a:solidFill>
                  <a:srgbClr val="FFC00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</a:t>
            </a:r>
            <a:endParaRPr lang="en-US" sz="1700" dirty="0"/>
          </a:p>
        </p:txBody>
      </p:sp>
      <p:sp>
        <p:nvSpPr>
          <p:cNvPr id="41" name="Text 39"/>
          <p:cNvSpPr/>
          <p:nvPr/>
        </p:nvSpPr>
        <p:spPr>
          <a:xfrm>
            <a:off x="12560808" y="8275320"/>
            <a:ext cx="456590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Відновлення ресурсів</a:t>
            </a:r>
            <a:endParaRPr lang="en-US" sz="2100" dirty="0"/>
          </a:p>
        </p:txBody>
      </p:sp>
      <p:sp>
        <p:nvSpPr>
          <p:cNvPr id="42" name="Text 40"/>
          <p:cNvSpPr/>
          <p:nvPr/>
        </p:nvSpPr>
        <p:spPr>
          <a:xfrm>
            <a:off x="12560808" y="8787384"/>
            <a:ext cx="4565904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C9C9C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Відновлення енергії та ресурсів із відходів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658368"/>
            <a:ext cx="1673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СЕКЦІЯ C · РОЗДІЛИ 20–28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777240" y="1024128"/>
            <a:ext cx="1673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Переробна промисловість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1938528"/>
            <a:ext cx="1600200" cy="68580"/>
          </a:xfrm>
          <a:prstGeom prst="rect">
            <a:avLst/>
          </a:prstGeom>
          <a:solidFill>
            <a:srgbClr val="FFC00C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5" name="Shape 3"/>
          <p:cNvSpPr/>
          <p:nvPr/>
        </p:nvSpPr>
        <p:spPr>
          <a:xfrm>
            <a:off x="2377440" y="1938528"/>
            <a:ext cx="1600200" cy="68580"/>
          </a:xfrm>
          <a:prstGeom prst="rect">
            <a:avLst/>
          </a:prstGeom>
          <a:solidFill>
            <a:srgbClr val="EE7800"/>
          </a:solidFill>
          <a:ln/>
        </p:spPr>
        <p:txBody>
          <a:bodyPr/>
          <a:lstStyle/>
          <a:p>
            <a:endParaRPr lang="uk-UA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790811"/>
              </p:ext>
            </p:extLst>
          </p:nvPr>
        </p:nvGraphicFramePr>
        <p:xfrm>
          <a:off x="777240" y="2359152"/>
          <a:ext cx="16733520" cy="6220968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83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7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Код КВЕД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Назва виду економічної діяльності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Обґрунтування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Принцип циркулярності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22.2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Виробництво пластмасових виробів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Включає перероблення пластмас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Перероблення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Recycle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23.99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Виробництво неметалевих мінеральних виробів, н.в.і.у.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Включає перероблення скла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Перероблення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Recycle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24.10 – 24.52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Металургійне виробництво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24.10 – 24.52 розділу 24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Вторинне перероблення металів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Перероблення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Recycle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25.61 – 25.99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Виробництво готових металевих виробів, крім машин і устатковання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25.61 – 25.99 розділу 25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Використання вторинної сировини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Повторне виготовлення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Remanufacture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28.99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Виробництво інших машин і устатковання спеціального призначення, н.в.і.у.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Включає виробництво обладнання для перероблення відходів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Перепрофілювання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Repurpose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658368"/>
            <a:ext cx="1673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СЕКЦІЇ D, E · РОЗДІЛИ 35–39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777240" y="1024128"/>
            <a:ext cx="1673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Енергетика, вода та поводження з відходами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1938528"/>
            <a:ext cx="1600200" cy="68580"/>
          </a:xfrm>
          <a:prstGeom prst="rect">
            <a:avLst/>
          </a:prstGeom>
          <a:solidFill>
            <a:srgbClr val="FFC00C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5" name="Shape 3"/>
          <p:cNvSpPr/>
          <p:nvPr/>
        </p:nvSpPr>
        <p:spPr>
          <a:xfrm>
            <a:off x="2377440" y="1938528"/>
            <a:ext cx="1600200" cy="68580"/>
          </a:xfrm>
          <a:prstGeom prst="rect">
            <a:avLst/>
          </a:prstGeom>
          <a:solidFill>
            <a:srgbClr val="EE7800"/>
          </a:solidFill>
          <a:ln/>
        </p:spPr>
        <p:txBody>
          <a:bodyPr/>
          <a:lstStyle/>
          <a:p>
            <a:endParaRPr lang="uk-UA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2395728"/>
          <a:ext cx="16733520" cy="5742432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83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7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Код КВЕД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Назва виду економічної діяльності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Обґрунтування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Принцип циркулярності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10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35.11 – 35.30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Постачання електроенергії, газу, пари та кондиційованого повітря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35.11 – 35.30 розділу 35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Виробництво електроенергії з відновлюваних джерел: сонце, вітер, біогаз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Відновлення ресурсів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Recover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710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36.00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Забір, очищення та постачання води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Ефективне використання водних ресурсів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Скорочення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Reduce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710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38.11 – 38.32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Збирання, оброблення й видалення відходів; відновлення матеріалів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38.11 – 38.32 розділу 38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Перероблення відходів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Перероблення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Recycle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1016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39.00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Інша діяльність щодо поводження з відходами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Включає компостування та біологічне оброблення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Відновлення ресурсів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Recover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77240" y="8595360"/>
            <a:ext cx="16733520" cy="914400"/>
          </a:xfrm>
          <a:prstGeom prst="roundRect">
            <a:avLst>
              <a:gd name="adj" fmla="val 12000"/>
            </a:avLst>
          </a:prstGeom>
          <a:solidFill>
            <a:srgbClr val="FFF8E6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8" name="Text 5"/>
          <p:cNvSpPr/>
          <p:nvPr/>
        </p:nvSpPr>
        <p:spPr>
          <a:xfrm>
            <a:off x="1143000" y="8595360"/>
            <a:ext cx="1600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Важливо!  </a:t>
            </a:r>
            <a:r>
              <a:rPr lang="en-US" sz="150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Інвестиції, що відповідають принципам циркулярної економіки, додають 1 бал за критерієм «Якість використання гранту».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658368"/>
            <a:ext cx="1673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СЕКЦІЇ F, G · РОЗДІЛИ 41–47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777240" y="1024128"/>
            <a:ext cx="1673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Будівництво, ремонт і повторне використання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1938528"/>
            <a:ext cx="1600200" cy="68580"/>
          </a:xfrm>
          <a:prstGeom prst="rect">
            <a:avLst/>
          </a:prstGeom>
          <a:solidFill>
            <a:srgbClr val="FFC00C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5" name="Shape 3"/>
          <p:cNvSpPr/>
          <p:nvPr/>
        </p:nvSpPr>
        <p:spPr>
          <a:xfrm>
            <a:off x="2377440" y="1938528"/>
            <a:ext cx="1600200" cy="68580"/>
          </a:xfrm>
          <a:prstGeom prst="rect">
            <a:avLst/>
          </a:prstGeom>
          <a:solidFill>
            <a:srgbClr val="EE7800"/>
          </a:solidFill>
          <a:ln/>
        </p:spPr>
        <p:txBody>
          <a:bodyPr/>
          <a:lstStyle/>
          <a:p>
            <a:endParaRPr lang="uk-UA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2395728"/>
          <a:ext cx="16733520" cy="5733288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83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7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Код КВЕД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Назва виду економічної діяльності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Обґрунтування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Принцип циркулярності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9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41.20 – 43.99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Будівництво будівель і споруд; спеціалізовані будівельні роботи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41.20 – 43.99 (розділи 41, 42, 43)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Використання екологічних матеріалів та повторне використання будівельних елементів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Відновлення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Refurbish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9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45.20 – 45.40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Технічне обслуговування та ремонт автотранспортних засобів і мотоциклів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45.20 – 45.40 розділу 45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Ремонт транспортних засобів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Ремонт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Repair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916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47.79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Роздрібна торгівля уживаними товарами в магазинах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Повторне використання речей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Повторне використання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Reuse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Shape 4"/>
          <p:cNvSpPr/>
          <p:nvPr/>
        </p:nvSpPr>
        <p:spPr>
          <a:xfrm>
            <a:off x="777240" y="8631936"/>
            <a:ext cx="16733520" cy="914400"/>
          </a:xfrm>
          <a:prstGeom prst="roundRect">
            <a:avLst>
              <a:gd name="adj" fmla="val 12000"/>
            </a:avLst>
          </a:prstGeom>
          <a:solidFill>
            <a:srgbClr val="FFF8E6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8" name="Text 5"/>
          <p:cNvSpPr/>
          <p:nvPr/>
        </p:nvSpPr>
        <p:spPr>
          <a:xfrm>
            <a:off x="1143000" y="8631936"/>
            <a:ext cx="160020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Важливо!  </a:t>
            </a:r>
            <a:r>
              <a:rPr lang="en-US" sz="1500" dirty="0">
                <a:solidFill>
                  <a:srgbClr val="1E1E1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Діапазони кодів охоплюють усі класи, що входять до зазначеного інтервалу.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" y="658368"/>
            <a:ext cx="167335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200" dirty="0">
                <a:solidFill>
                  <a:srgbClr val="EE78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СЕКЦІЇ M, N, R · РОЗДІЛИ 71–90</a:t>
            </a:r>
            <a:endParaRPr lang="en-US" sz="1500" dirty="0"/>
          </a:p>
        </p:txBody>
      </p:sp>
      <p:sp>
        <p:nvSpPr>
          <p:cNvPr id="3" name="Text 1"/>
          <p:cNvSpPr/>
          <p:nvPr/>
        </p:nvSpPr>
        <p:spPr>
          <a:xfrm>
            <a:off x="777240" y="1024128"/>
            <a:ext cx="167335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Професійні, наукові та креативні послуги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777240" y="1938528"/>
            <a:ext cx="1600200" cy="68580"/>
          </a:xfrm>
          <a:prstGeom prst="rect">
            <a:avLst/>
          </a:prstGeom>
          <a:solidFill>
            <a:srgbClr val="FFC00C"/>
          </a:solidFill>
          <a:ln/>
        </p:spPr>
        <p:txBody>
          <a:bodyPr/>
          <a:lstStyle/>
          <a:p>
            <a:endParaRPr lang="uk-UA"/>
          </a:p>
        </p:txBody>
      </p:sp>
      <p:sp>
        <p:nvSpPr>
          <p:cNvPr id="5" name="Shape 3"/>
          <p:cNvSpPr/>
          <p:nvPr/>
        </p:nvSpPr>
        <p:spPr>
          <a:xfrm>
            <a:off x="2377440" y="1938528"/>
            <a:ext cx="1600200" cy="68580"/>
          </a:xfrm>
          <a:prstGeom prst="rect">
            <a:avLst/>
          </a:prstGeom>
          <a:solidFill>
            <a:srgbClr val="EE7800"/>
          </a:solidFill>
          <a:ln/>
        </p:spPr>
        <p:txBody>
          <a:bodyPr/>
          <a:lstStyle/>
          <a:p>
            <a:endParaRPr lang="uk-UA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777240" y="2359152"/>
          <a:ext cx="16733520" cy="7333488"/>
        </p:xfrm>
        <a:graphic>
          <a:graphicData uri="http://schemas.openxmlformats.org/drawingml/2006/table">
            <a:tbl>
              <a:tblPr/>
              <a:tblGrid>
                <a:gridCol w="22402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2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9834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7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36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Код КВЕД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Назва виду економічної діяльності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Обґрунтування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600" b="1" dirty="0">
                          <a:solidFill>
                            <a:srgbClr val="FFFFFF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Принцип циркулярності</a:t>
                      </a:r>
                      <a:endParaRPr lang="en-US" sz="16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01600" marB="1016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1E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5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71.12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Діяльність у сфері інжинірингу, геології та геодезії, надання послуг технічного консультування в цих сферах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Екодизайн та оптимізація використання ресурсів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Перепроєктування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Redesign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5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72.11 – 72.19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Наукові дослідження та розробки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72.11 – 72.19 розділу 72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Розроблення циркулярних технологій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Перепроєктування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Redesign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5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81.10 – 81.30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Обслуговування будинків і територій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150" i="1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охоплює класи 81.10 – 81.30 розділу 81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Екологічне управління територіями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Скорочення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Reduce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35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82.99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Надання інших допоміжних комерційних послуг, н.в.і.у.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Логістика для циркулярних ланцюгів постачання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Перепрофілювання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Repurpose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3502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800" b="1" dirty="0">
                          <a:solidFill>
                            <a:srgbClr val="EE780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90.03</a:t>
                      </a:r>
                      <a:endParaRPr lang="en-US" sz="18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Індивідуальна мистецька діяльність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50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Апсайклінг і мистецтво з перероблених матеріалів</a:t>
                      </a:r>
                      <a:endParaRPr lang="en-US" sz="145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500" b="1" dirty="0">
                          <a:solidFill>
                            <a:srgbClr val="1E1E1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Перепрофілювання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  <a:p>
                      <a:pPr marL="0" indent="0">
                        <a:buNone/>
                      </a:pPr>
                      <a:r>
                        <a:rPr lang="en-US" sz="1250" dirty="0">
                          <a:solidFill>
                            <a:srgbClr val="6B6B6B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Repurpose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77800" marR="177800" marT="127000" marB="12700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D108F15BFD7134EBD419B7E77F99082" ma:contentTypeVersion="12" ma:contentTypeDescription="Створення нового документа." ma:contentTypeScope="" ma:versionID="e20e887dbc153ef77c379c4fd387ede6">
  <xsd:schema xmlns:xsd="http://www.w3.org/2001/XMLSchema" xmlns:xs="http://www.w3.org/2001/XMLSchema" xmlns:p="http://schemas.microsoft.com/office/2006/metadata/properties" xmlns:ns2="65be09d2-3793-4b2b-8397-afc98e9bb976" xmlns:ns3="c04a958c-85b6-414c-9040-ea6d52d4941c" targetNamespace="http://schemas.microsoft.com/office/2006/metadata/properties" ma:root="true" ma:fieldsID="2d3cf2c6aca79c3ed4e77e446cf3db20" ns2:_="" ns3:_="">
    <xsd:import namespace="65be09d2-3793-4b2b-8397-afc98e9bb976"/>
    <xsd:import namespace="c04a958c-85b6-414c-9040-ea6d52d494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be09d2-3793-4b2b-8397-afc98e9bb97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Теги зображень" ma:readOnly="false" ma:fieldId="{5cf76f15-5ced-4ddc-b409-7134ff3c332f}" ma:taxonomyMulti="true" ma:sspId="3bf58f2a-7b57-441d-884d-e7909a3e37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04a958c-85b6-414c-9040-ea6d52d4941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d975e77-5c25-465c-9a45-cbd2a864ebd2}" ma:internalName="TaxCatchAll" ma:showField="CatchAllData" ma:web="c04a958c-85b6-414c-9040-ea6d52d494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вмісту"/>
        <xsd:element ref="dc:title" minOccurs="0" maxOccurs="1" ma:index="4" ma:displayName="Заголовок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04a958c-85b6-414c-9040-ea6d52d4941c" xsi:nil="true"/>
    <lcf76f155ced4ddcb4097134ff3c332f xmlns="65be09d2-3793-4b2b-8397-afc98e9bb976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F5758C-A772-4131-B8A9-5D257FD9C9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5be09d2-3793-4b2b-8397-afc98e9bb976"/>
    <ds:schemaRef ds:uri="c04a958c-85b6-414c-9040-ea6d52d494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FC07BD8-DD60-4DA3-9497-1DA3C3819A6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E557F5F-D9FA-4A5E-9AB2-8C9001721497}">
  <ds:schemaRefs>
    <ds:schemaRef ds:uri="http://schemas.microsoft.com/office/2006/metadata/properties"/>
    <ds:schemaRef ds:uri="http://schemas.microsoft.com/office/infopath/2007/PartnerControls"/>
    <ds:schemaRef ds:uri="c04a958c-85b6-414c-9040-ea6d52d4941c"/>
    <ds:schemaRef ds:uri="65be09d2-3793-4b2b-8397-afc98e9bb976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665</Words>
  <Application>Microsoft Office PowerPoint</Application>
  <PresentationFormat>Довільний</PresentationFormat>
  <Paragraphs>169</Paragraphs>
  <Slides>6</Slides>
  <Notes>6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6</vt:i4>
      </vt:variant>
    </vt:vector>
  </HeadingPairs>
  <TitlesOfParts>
    <vt:vector size="8" baseType="lpstr">
      <vt:lpstr>Arial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КВЕД — циркулярна економіка</dc:title>
  <dc:subject>PptxGenJS Presentation</dc:subject>
  <dc:creator>Національна установа розвитку</dc:creator>
  <cp:lastModifiedBy>Olha Kanska</cp:lastModifiedBy>
  <cp:revision>2</cp:revision>
  <dcterms:created xsi:type="dcterms:W3CDTF">2026-07-22T16:35:42Z</dcterms:created>
  <dcterms:modified xsi:type="dcterms:W3CDTF">2026-07-28T13:51:55Z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0x010100AD108F15BFD7134EBD419B7E77F99082</vt:lpwstr>
  </property>
  <property fmtid="{D5CDD505-2E9C-101B-9397-08002B2CF9AE}" pid="3" name="MSIP_Label_915a072a-9387-41e6-8f47-26873d0f97e0_Enabled">
    <vt:lpwstr>true</vt:lpwstr>
  </property>
  <property fmtid="{D5CDD505-2E9C-101B-9397-08002B2CF9AE}" pid="4" name="MSIP_Label_915a072a-9387-41e6-8f47-26873d0f97e0_SetDate">
    <vt:lpwstr>2026-07-22T16:40:47Z</vt:lpwstr>
  </property>
  <property fmtid="{D5CDD505-2E9C-101B-9397-08002B2CF9AE}" pid="5" name="MSIP_Label_915a072a-9387-41e6-8f47-26873d0f97e0_Method">
    <vt:lpwstr>Standard</vt:lpwstr>
  </property>
  <property fmtid="{D5CDD505-2E9C-101B-9397-08002B2CF9AE}" pid="6" name="MSIP_Label_915a072a-9387-41e6-8f47-26873d0f97e0_Name">
    <vt:lpwstr>Public</vt:lpwstr>
  </property>
  <property fmtid="{D5CDD505-2E9C-101B-9397-08002B2CF9AE}" pid="7" name="MSIP_Label_915a072a-9387-41e6-8f47-26873d0f97e0_SiteId">
    <vt:lpwstr>fa97c399-f819-40a6-825a-fa25c516af8e</vt:lpwstr>
  </property>
  <property fmtid="{D5CDD505-2E9C-101B-9397-08002B2CF9AE}" pid="8" name="MSIP_Label_915a072a-9387-41e6-8f47-26873d0f97e0_ActionId">
    <vt:lpwstr>23e9048b-7774-42c8-a7cd-384026be7c3e</vt:lpwstr>
  </property>
  <property fmtid="{D5CDD505-2E9C-101B-9397-08002B2CF9AE}" pid="9" name="MSIP_Label_915a072a-9387-41e6-8f47-26873d0f97e0_ContentBits">
    <vt:lpwstr>0</vt:lpwstr>
  </property>
  <property fmtid="{D5CDD505-2E9C-101B-9397-08002B2CF9AE}" pid="10" name="MSIP_Label_915a072a-9387-41e6-8f47-26873d0f97e0_Tag">
    <vt:lpwstr>10, 3, 0, 1</vt:lpwstr>
  </property>
  <property fmtid="{D5CDD505-2E9C-101B-9397-08002B2CF9AE}" pid="11" name="MediaServiceImageTags">
    <vt:lpwstr/>
  </property>
</Properties>
</file>