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8"/>
  </p:notesMasterIdLst>
  <p:sldIdLst>
    <p:sldId id="261" r:id="rId2"/>
    <p:sldId id="268" r:id="rId3"/>
    <p:sldId id="269" r:id="rId4"/>
    <p:sldId id="266" r:id="rId5"/>
    <p:sldId id="267" r:id="rId6"/>
    <p:sldId id="270" r:id="rId7"/>
  </p:sldIdLst>
  <p:sldSz cx="9906000" cy="6858000" type="A4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D79"/>
    <a:srgbClr val="5DC6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EB2587F-A425-4714-8698-6BFECE71C98E}" v="1" dt="2026-08-28T11:05:23.77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Без стилю та сі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із теми 1 –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DF18680-E054-41AD-8BC1-D1AEF772440D}" styleName="Помірний стиль 2 –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Помірний стиль 2 –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710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Yurii Horiazhenko" userId="85c4d6f2-aea9-4d52-91bf-abf06064635e" providerId="ADAL" clId="{076B74D3-62B8-40C8-81C5-E93D19003C0F}"/>
    <pc:docChg chg="modSld">
      <pc:chgData name="Yurii Horiazhenko" userId="85c4d6f2-aea9-4d52-91bf-abf06064635e" providerId="ADAL" clId="{076B74D3-62B8-40C8-81C5-E93D19003C0F}" dt="2026-08-28T11:05:38.113" v="2" actId="20577"/>
      <pc:docMkLst>
        <pc:docMk/>
      </pc:docMkLst>
      <pc:sldChg chg="modSp mod">
        <pc:chgData name="Yurii Horiazhenko" userId="85c4d6f2-aea9-4d52-91bf-abf06064635e" providerId="ADAL" clId="{076B74D3-62B8-40C8-81C5-E93D19003C0F}" dt="2026-08-28T11:05:38.113" v="2" actId="20577"/>
        <pc:sldMkLst>
          <pc:docMk/>
          <pc:sldMk cId="1851983425" sldId="261"/>
        </pc:sldMkLst>
        <pc:spChg chg="mod">
          <ac:chgData name="Yurii Horiazhenko" userId="85c4d6f2-aea9-4d52-91bf-abf06064635e" providerId="ADAL" clId="{076B74D3-62B8-40C8-81C5-E93D19003C0F}" dt="2026-08-28T11:05:38.113" v="2" actId="20577"/>
          <ac:spMkLst>
            <pc:docMk/>
            <pc:sldMk cId="1851983425" sldId="261"/>
            <ac:spMk id="8" creationId="{0415ED7D-FDB0-F31D-9B54-9694A3B35054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image" Target="../media/image4.svg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10" Type="http://schemas.openxmlformats.org/officeDocument/2006/relationships/image" Target="../media/image11.svg"/><Relationship Id="rId4" Type="http://schemas.openxmlformats.org/officeDocument/2006/relationships/image" Target="../media/image6.png"/><Relationship Id="rId9" Type="http://schemas.openxmlformats.org/officeDocument/2006/relationships/image" Target="../media/image10.sv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image" Target="../media/image4.svg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10" Type="http://schemas.openxmlformats.org/officeDocument/2006/relationships/image" Target="../media/image11.svg"/><Relationship Id="rId4" Type="http://schemas.openxmlformats.org/officeDocument/2006/relationships/image" Target="../media/image6.png"/><Relationship Id="rId9" Type="http://schemas.openxmlformats.org/officeDocument/2006/relationships/image" Target="../media/image10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image" Target="../media/image4.svg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10" Type="http://schemas.openxmlformats.org/officeDocument/2006/relationships/image" Target="../media/image11.svg"/><Relationship Id="rId4" Type="http://schemas.openxmlformats.org/officeDocument/2006/relationships/image" Target="../media/image6.png"/><Relationship Id="rId9" Type="http://schemas.openxmlformats.org/officeDocument/2006/relationships/image" Target="../media/image10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image" Target="../media/image4.svg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10" Type="http://schemas.openxmlformats.org/officeDocument/2006/relationships/image" Target="../media/image11.svg"/><Relationship Id="rId4" Type="http://schemas.openxmlformats.org/officeDocument/2006/relationships/image" Target="../media/image6.png"/><Relationship Id="rId9" Type="http://schemas.openxmlformats.org/officeDocument/2006/relationships/image" Target="../media/image1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B064DE2-8656-4601-8736-F7B5D702CD37}" type="doc">
      <dgm:prSet loTypeId="urn:microsoft.com/office/officeart/2005/8/layout/pList1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6379862D-7428-41D6-9B33-D03A20DF99BF}">
      <dgm:prSet phldrT="[Текст]" custT="1"/>
      <dgm:spPr>
        <a:noFill/>
        <a:ln>
          <a:noFill/>
        </a:ln>
        <a:effectLst/>
      </dgm:spPr>
      <dgm:t>
        <a:bodyPr spcFirstLastPara="0" vert="horz" wrap="square" lIns="0" tIns="0" rIns="0" bIns="0" numCol="1" spcCol="1270" anchor="ctr" anchorCtr="0"/>
        <a:lstStyle/>
        <a:p>
          <a:r>
            <a:rPr lang="uk-UA" sz="1200" b="1" kern="1200" spc="-30" baseline="0" dirty="0">
              <a:solidFill>
                <a:srgbClr val="003D79"/>
              </a:solidFill>
              <a:latin typeface="Aptos" panose="02110004020202020204"/>
              <a:ea typeface="+mn-ea"/>
              <a:cs typeface="+mn-cs"/>
            </a:rPr>
            <a:t>Старт</a:t>
          </a:r>
          <a:r>
            <a:rPr lang="uk-UA" sz="1200" b="1" kern="1200" dirty="0">
              <a:solidFill>
                <a:srgbClr val="003D79"/>
              </a:solidFill>
            </a:rPr>
            <a:t> </a:t>
          </a:r>
          <a:r>
            <a:rPr lang="uk-UA" sz="1200" b="1" kern="1200" spc="-30" baseline="0" dirty="0">
              <a:solidFill>
                <a:srgbClr val="003D79"/>
              </a:solidFill>
              <a:latin typeface="Aptos" panose="02110004020202020204"/>
              <a:ea typeface="+mn-ea"/>
              <a:cs typeface="+mn-cs"/>
            </a:rPr>
            <a:t>програми</a:t>
          </a:r>
        </a:p>
      </dgm:t>
    </dgm:pt>
    <dgm:pt modelId="{BBFD06ED-37E0-49FB-B760-74D71F815531}" type="parTrans" cxnId="{7680F620-AA6A-47A4-9928-B68027E95DAD}">
      <dgm:prSet/>
      <dgm:spPr/>
      <dgm:t>
        <a:bodyPr/>
        <a:lstStyle/>
        <a:p>
          <a:endParaRPr lang="uk-UA" sz="1200">
            <a:solidFill>
              <a:srgbClr val="003D79"/>
            </a:solidFill>
          </a:endParaRPr>
        </a:p>
      </dgm:t>
    </dgm:pt>
    <dgm:pt modelId="{A8604B8D-DC88-4E2A-AD12-3AC973BE31D7}" type="sibTrans" cxnId="{7680F620-AA6A-47A4-9928-B68027E95DAD}">
      <dgm:prSet/>
      <dgm:spPr/>
      <dgm:t>
        <a:bodyPr/>
        <a:lstStyle/>
        <a:p>
          <a:endParaRPr lang="uk-UA" sz="1200">
            <a:solidFill>
              <a:srgbClr val="003D79"/>
            </a:solidFill>
          </a:endParaRPr>
        </a:p>
      </dgm:t>
    </dgm:pt>
    <dgm:pt modelId="{811B4760-AD3B-4E56-B61B-69307DB17641}">
      <dgm:prSet custT="1"/>
      <dgm:spPr>
        <a:noFill/>
        <a:ln>
          <a:noFill/>
        </a:ln>
        <a:effectLst/>
      </dgm:spPr>
      <dgm:t>
        <a:bodyPr spcFirstLastPara="0" vert="horz" wrap="square" lIns="0" tIns="0" rIns="0" bIns="0" numCol="1" spcCol="1270" anchor="ctr" anchorCtr="0"/>
        <a:lstStyle/>
        <a:p>
          <a:pPr>
            <a:spcAft>
              <a:spcPts val="0"/>
            </a:spcAft>
          </a:pPr>
          <a:endParaRPr lang="uk-UA" sz="1200" b="1" kern="1200" spc="-30" baseline="0" dirty="0">
            <a:solidFill>
              <a:srgbClr val="003D79"/>
            </a:solidFill>
            <a:latin typeface="Aptos" panose="02110004020202020204"/>
            <a:ea typeface="+mn-ea"/>
            <a:cs typeface="+mn-cs"/>
          </a:endParaRPr>
        </a:p>
        <a:p>
          <a:pPr>
            <a:spcAft>
              <a:spcPts val="0"/>
            </a:spcAft>
          </a:pPr>
          <a:r>
            <a:rPr lang="uk-UA" sz="1200" b="1" kern="1200" spc="-30" baseline="0" dirty="0">
              <a:solidFill>
                <a:srgbClr val="003D79"/>
              </a:solidFill>
              <a:latin typeface="Aptos" panose="02110004020202020204"/>
              <a:ea typeface="+mn-ea"/>
              <a:cs typeface="+mn-cs"/>
            </a:rPr>
            <a:t>Мета</a:t>
          </a:r>
          <a:r>
            <a:rPr lang="uk-UA" sz="1200" b="1" kern="1200" dirty="0">
              <a:solidFill>
                <a:srgbClr val="003D79"/>
              </a:solidFill>
            </a:rPr>
            <a:t> </a:t>
          </a:r>
        </a:p>
      </dgm:t>
    </dgm:pt>
    <dgm:pt modelId="{3862874C-7E21-4FC8-816F-E75D3A8896CE}" type="parTrans" cxnId="{3884CCE2-93FD-4730-8C1B-56074E9E81D3}">
      <dgm:prSet/>
      <dgm:spPr/>
      <dgm:t>
        <a:bodyPr/>
        <a:lstStyle/>
        <a:p>
          <a:endParaRPr lang="uk-UA" sz="1200">
            <a:solidFill>
              <a:srgbClr val="003D79"/>
            </a:solidFill>
          </a:endParaRPr>
        </a:p>
      </dgm:t>
    </dgm:pt>
    <dgm:pt modelId="{10B102F5-5D5B-4264-8FFB-854404CB8DAD}" type="sibTrans" cxnId="{3884CCE2-93FD-4730-8C1B-56074E9E81D3}">
      <dgm:prSet/>
      <dgm:spPr/>
      <dgm:t>
        <a:bodyPr/>
        <a:lstStyle/>
        <a:p>
          <a:endParaRPr lang="uk-UA" sz="1200">
            <a:solidFill>
              <a:srgbClr val="003D79"/>
            </a:solidFill>
          </a:endParaRPr>
        </a:p>
      </dgm:t>
    </dgm:pt>
    <dgm:pt modelId="{6F105DBB-47E5-47D0-A74B-3492BF27D706}">
      <dgm:prSet custT="1"/>
      <dgm:spPr>
        <a:noFill/>
        <a:ln>
          <a:noFill/>
        </a:ln>
        <a:effectLst/>
      </dgm:spPr>
      <dgm:t>
        <a:bodyPr spcFirstLastPara="0" vert="horz" wrap="square" lIns="0" tIns="0" rIns="0" bIns="0" numCol="1" spcCol="1270" anchor="ctr" anchorCtr="0"/>
        <a:lstStyle/>
        <a:p>
          <a:pPr>
            <a:spcAft>
              <a:spcPts val="0"/>
            </a:spcAft>
          </a:pPr>
          <a:r>
            <a:rPr lang="uk-UA" sz="1200" b="1" kern="1200" spc="-30" baseline="0" dirty="0">
              <a:solidFill>
                <a:srgbClr val="003D79"/>
              </a:solidFill>
              <a:latin typeface="Aptos" panose="02110004020202020204"/>
              <a:ea typeface="+mn-ea"/>
              <a:cs typeface="+mn-cs"/>
            </a:rPr>
            <a:t>Що</a:t>
          </a:r>
          <a:r>
            <a:rPr lang="uk-UA" sz="1200" b="1" kern="1200" spc="-30" baseline="0" dirty="0">
              <a:solidFill>
                <a:srgbClr val="003D79"/>
              </a:solidFill>
            </a:rPr>
            <a:t> таке факторинг</a:t>
          </a:r>
        </a:p>
      </dgm:t>
    </dgm:pt>
    <dgm:pt modelId="{F769E9C7-39B4-49C9-8834-0AE592B70C34}" type="parTrans" cxnId="{D6BE1B8B-562F-4461-972A-F5358A798593}">
      <dgm:prSet/>
      <dgm:spPr/>
      <dgm:t>
        <a:bodyPr/>
        <a:lstStyle/>
        <a:p>
          <a:endParaRPr lang="uk-UA" sz="1200">
            <a:solidFill>
              <a:srgbClr val="003D79"/>
            </a:solidFill>
          </a:endParaRPr>
        </a:p>
      </dgm:t>
    </dgm:pt>
    <dgm:pt modelId="{6738449D-93D2-46BF-B9D9-B9C8D9D17B6E}" type="sibTrans" cxnId="{D6BE1B8B-562F-4461-972A-F5358A798593}">
      <dgm:prSet/>
      <dgm:spPr/>
      <dgm:t>
        <a:bodyPr/>
        <a:lstStyle/>
        <a:p>
          <a:endParaRPr lang="uk-UA" sz="1200">
            <a:solidFill>
              <a:srgbClr val="003D79"/>
            </a:solidFill>
          </a:endParaRPr>
        </a:p>
      </dgm:t>
    </dgm:pt>
    <dgm:pt modelId="{423CE395-33AC-4B6B-BC00-F006F82D2F8B}">
      <dgm:prSet custT="1"/>
      <dgm:spPr>
        <a:noFill/>
        <a:ln>
          <a:noFill/>
        </a:ln>
        <a:effectLst/>
      </dgm:spPr>
      <dgm:t>
        <a:bodyPr spcFirstLastPara="0" vert="horz" wrap="square" lIns="0" tIns="0" rIns="0" bIns="0" numCol="1" spcCol="1270" anchor="ctr" anchorCtr="0"/>
        <a:lstStyle/>
        <a:p>
          <a:r>
            <a:rPr lang="uk-UA" sz="1200" b="1" kern="1200" spc="-30" baseline="0" dirty="0">
              <a:solidFill>
                <a:srgbClr val="003D79"/>
              </a:solidFill>
              <a:latin typeface="Aptos" panose="02110004020202020204"/>
              <a:ea typeface="+mn-ea"/>
              <a:cs typeface="+mn-cs"/>
            </a:rPr>
            <a:t>Як працює програма</a:t>
          </a:r>
        </a:p>
      </dgm:t>
    </dgm:pt>
    <dgm:pt modelId="{CFEA0C58-18D6-42C4-B9EE-1AD4E3FE7A04}" type="parTrans" cxnId="{ACBDC118-D821-4297-825D-5D5F4F8779AD}">
      <dgm:prSet/>
      <dgm:spPr/>
      <dgm:t>
        <a:bodyPr/>
        <a:lstStyle/>
        <a:p>
          <a:endParaRPr lang="uk-UA" sz="1200">
            <a:solidFill>
              <a:srgbClr val="003D79"/>
            </a:solidFill>
          </a:endParaRPr>
        </a:p>
      </dgm:t>
    </dgm:pt>
    <dgm:pt modelId="{E07AF054-8F39-4E5C-9312-9C7B5D0EE05E}" type="sibTrans" cxnId="{ACBDC118-D821-4297-825D-5D5F4F8779AD}">
      <dgm:prSet/>
      <dgm:spPr/>
      <dgm:t>
        <a:bodyPr/>
        <a:lstStyle/>
        <a:p>
          <a:endParaRPr lang="uk-UA" sz="1200">
            <a:solidFill>
              <a:srgbClr val="003D79"/>
            </a:solidFill>
          </a:endParaRPr>
        </a:p>
      </dgm:t>
    </dgm:pt>
    <dgm:pt modelId="{FAD931E5-9E26-405C-BB08-1FC571061C35}">
      <dgm:prSet custT="1"/>
      <dgm:spPr/>
      <dgm:t>
        <a:bodyPr lIns="0" tIns="0" rIns="0" anchor="ctr" anchorCtr="0"/>
        <a:lstStyle/>
        <a:p>
          <a:r>
            <a:rPr lang="uk-UA" sz="1200" b="1" kern="1200" spc="-30" baseline="0" dirty="0">
              <a:solidFill>
                <a:srgbClr val="003D79"/>
              </a:solidFill>
              <a:latin typeface="Aptos" panose="02110004020202020204"/>
              <a:ea typeface="+mn-ea"/>
              <a:cs typeface="+mn-cs"/>
            </a:rPr>
            <a:t>Ліміт фінансування</a:t>
          </a:r>
        </a:p>
      </dgm:t>
    </dgm:pt>
    <dgm:pt modelId="{0F0B226E-0CDC-40B8-BF64-1AF22F9611F5}" type="parTrans" cxnId="{133263AE-7B1B-473D-BBA8-143FDB249DDA}">
      <dgm:prSet/>
      <dgm:spPr/>
      <dgm:t>
        <a:bodyPr/>
        <a:lstStyle/>
        <a:p>
          <a:endParaRPr lang="uk-UA" sz="1200">
            <a:solidFill>
              <a:srgbClr val="003D79"/>
            </a:solidFill>
          </a:endParaRPr>
        </a:p>
      </dgm:t>
    </dgm:pt>
    <dgm:pt modelId="{A146F356-EB86-4922-8521-3FF3F87D19EB}" type="sibTrans" cxnId="{133263AE-7B1B-473D-BBA8-143FDB249DDA}">
      <dgm:prSet/>
      <dgm:spPr/>
      <dgm:t>
        <a:bodyPr/>
        <a:lstStyle/>
        <a:p>
          <a:endParaRPr lang="uk-UA" sz="1200">
            <a:solidFill>
              <a:srgbClr val="003D79"/>
            </a:solidFill>
          </a:endParaRPr>
        </a:p>
      </dgm:t>
    </dgm:pt>
    <dgm:pt modelId="{BC08F82B-A0E5-4D99-A92F-0A2329D81A6B}">
      <dgm:prSet custT="1"/>
      <dgm:spPr>
        <a:noFill/>
        <a:ln>
          <a:noFill/>
        </a:ln>
        <a:effectLst/>
      </dgm:spPr>
      <dgm:t>
        <a:bodyPr spcFirstLastPara="0" vert="horz" wrap="square" lIns="0" tIns="0" rIns="0" bIns="0" numCol="1" spcCol="1270" anchor="ctr" anchorCtr="0"/>
        <a:lstStyle/>
        <a:p>
          <a:r>
            <a:rPr lang="uk-UA" sz="1200" b="1" kern="1200" spc="-30" baseline="0" dirty="0">
              <a:solidFill>
                <a:srgbClr val="003D79"/>
              </a:solidFill>
              <a:latin typeface="Aptos" panose="02110004020202020204"/>
              <a:ea typeface="+mn-ea"/>
              <a:cs typeface="+mn-cs"/>
            </a:rPr>
            <a:t>Компенсація</a:t>
          </a:r>
          <a:r>
            <a:rPr lang="uk-UA" sz="1200" b="1" kern="1200" spc="-30" baseline="0" dirty="0">
              <a:solidFill>
                <a:srgbClr val="003D79"/>
              </a:solidFill>
            </a:rPr>
            <a:t> винагороди</a:t>
          </a:r>
        </a:p>
      </dgm:t>
    </dgm:pt>
    <dgm:pt modelId="{2706162E-3724-440D-BA31-DDE7F29185F4}" type="parTrans" cxnId="{E807D9FE-8466-48DE-A9A4-59B76DD1F381}">
      <dgm:prSet/>
      <dgm:spPr/>
      <dgm:t>
        <a:bodyPr/>
        <a:lstStyle/>
        <a:p>
          <a:endParaRPr lang="uk-UA" sz="1200">
            <a:solidFill>
              <a:srgbClr val="003D79"/>
            </a:solidFill>
          </a:endParaRPr>
        </a:p>
      </dgm:t>
    </dgm:pt>
    <dgm:pt modelId="{8D39347C-DD83-4529-BDBB-3BFEDBB7DBD2}" type="sibTrans" cxnId="{E807D9FE-8466-48DE-A9A4-59B76DD1F381}">
      <dgm:prSet/>
      <dgm:spPr/>
      <dgm:t>
        <a:bodyPr/>
        <a:lstStyle/>
        <a:p>
          <a:endParaRPr lang="uk-UA" sz="1200">
            <a:solidFill>
              <a:srgbClr val="003D79"/>
            </a:solidFill>
          </a:endParaRPr>
        </a:p>
      </dgm:t>
    </dgm:pt>
    <dgm:pt modelId="{4EEE629B-4C93-466E-80D5-C63CD5BA877B}">
      <dgm:prSet custT="1"/>
      <dgm:spPr>
        <a:noFill/>
        <a:ln>
          <a:noFill/>
        </a:ln>
        <a:effectLst/>
      </dgm:spPr>
      <dgm:t>
        <a:bodyPr spcFirstLastPara="0" vert="horz" wrap="square" lIns="0" tIns="0" rIns="0" bIns="0" numCol="1" spcCol="1270" anchor="ctr" anchorCtr="0"/>
        <a:lstStyle/>
        <a:p>
          <a:r>
            <a:rPr lang="uk-UA" sz="1200" b="1" kern="1200" spc="-30" baseline="0" dirty="0">
              <a:solidFill>
                <a:srgbClr val="003D79"/>
              </a:solidFill>
              <a:latin typeface="Aptos" panose="02110004020202020204"/>
              <a:ea typeface="+mn-ea"/>
              <a:cs typeface="+mn-cs"/>
            </a:rPr>
            <a:t>Кому доступне фінансування</a:t>
          </a:r>
        </a:p>
      </dgm:t>
    </dgm:pt>
    <dgm:pt modelId="{09E5FE22-8406-4046-B380-151E56E0E7FA}" type="sibTrans" cxnId="{DB02B0FA-9707-4EEE-BAC6-BF6808BA9FC8}">
      <dgm:prSet/>
      <dgm:spPr/>
      <dgm:t>
        <a:bodyPr/>
        <a:lstStyle/>
        <a:p>
          <a:endParaRPr lang="uk-UA" sz="1200">
            <a:solidFill>
              <a:srgbClr val="003D79"/>
            </a:solidFill>
          </a:endParaRPr>
        </a:p>
      </dgm:t>
    </dgm:pt>
    <dgm:pt modelId="{128D7DE4-563C-4978-93AA-F0A893133490}" type="parTrans" cxnId="{DB02B0FA-9707-4EEE-BAC6-BF6808BA9FC8}">
      <dgm:prSet/>
      <dgm:spPr/>
      <dgm:t>
        <a:bodyPr/>
        <a:lstStyle/>
        <a:p>
          <a:endParaRPr lang="uk-UA" sz="1200">
            <a:solidFill>
              <a:srgbClr val="003D79"/>
            </a:solidFill>
          </a:endParaRPr>
        </a:p>
      </dgm:t>
    </dgm:pt>
    <dgm:pt modelId="{97B47FDA-6C98-47FD-ACA4-FA6A3CE60EE6}">
      <dgm:prSet custT="1"/>
      <dgm:spPr/>
      <dgm:t>
        <a:bodyPr lIns="0" tIns="0" rIns="0" anchor="ctr" anchorCtr="0"/>
        <a:lstStyle/>
        <a:p>
          <a:r>
            <a:rPr lang="uk-UA" sz="1200" b="1" kern="1200" spc="-30" baseline="0" dirty="0">
              <a:solidFill>
                <a:srgbClr val="003D79"/>
              </a:solidFill>
              <a:latin typeface="Aptos" panose="02110004020202020204"/>
              <a:ea typeface="+mn-ea"/>
              <a:cs typeface="+mn-cs"/>
            </a:rPr>
            <a:t>Розмір фінансування</a:t>
          </a:r>
        </a:p>
      </dgm:t>
    </dgm:pt>
    <dgm:pt modelId="{26628F64-3FD1-43D9-B8E4-B2C4816B7FBD}" type="parTrans" cxnId="{6FC50DC9-0426-4659-9028-8C1EE03525DC}">
      <dgm:prSet/>
      <dgm:spPr/>
      <dgm:t>
        <a:bodyPr/>
        <a:lstStyle/>
        <a:p>
          <a:endParaRPr lang="uk-UA"/>
        </a:p>
      </dgm:t>
    </dgm:pt>
    <dgm:pt modelId="{6DC0BAEC-03F2-4495-9A03-783D6498AD67}" type="sibTrans" cxnId="{6FC50DC9-0426-4659-9028-8C1EE03525DC}">
      <dgm:prSet/>
      <dgm:spPr/>
      <dgm:t>
        <a:bodyPr/>
        <a:lstStyle/>
        <a:p>
          <a:endParaRPr lang="uk-UA"/>
        </a:p>
      </dgm:t>
    </dgm:pt>
    <dgm:pt modelId="{200B2937-53FF-4E1A-8698-8891FB8CDE3E}" type="pres">
      <dgm:prSet presAssocID="{9B064DE2-8656-4601-8736-F7B5D702CD37}" presName="Name0" presStyleCnt="0">
        <dgm:presLayoutVars>
          <dgm:dir/>
          <dgm:resizeHandles val="exact"/>
        </dgm:presLayoutVars>
      </dgm:prSet>
      <dgm:spPr/>
    </dgm:pt>
    <dgm:pt modelId="{261A2F1E-3F94-4DF4-8698-F707A1287592}" type="pres">
      <dgm:prSet presAssocID="{6379862D-7428-41D6-9B33-D03A20DF99BF}" presName="compNode" presStyleCnt="0"/>
      <dgm:spPr/>
    </dgm:pt>
    <dgm:pt modelId="{92514C7E-F3C6-4E11-868A-1CB6609616EE}" type="pres">
      <dgm:prSet presAssocID="{6379862D-7428-41D6-9B33-D03A20DF99BF}" presName="pictRect" presStyleLbl="node1" presStyleIdx="0" presStyleCnt="8" custScaleX="89634" custScaleY="106408" custLinFactNeighborX="-6604" custLinFactNeighborY="1410"/>
      <dgm:spPr>
        <a:blipFill dpi="0" rotWithShape="1"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 t="-12334" b="-12334"/>
          </a:stretch>
        </a:blipFill>
      </dgm:spPr>
      <dgm:extLst>
        <a:ext uri="{E40237B7-FDA0-4F09-8148-C483321AD2D9}">
          <dgm14:cNvPr xmlns:dgm14="http://schemas.microsoft.com/office/drawing/2010/diagram" id="0" name="" descr="Flip calendar with solid fill"/>
        </a:ext>
      </dgm:extLst>
    </dgm:pt>
    <dgm:pt modelId="{784A7A97-E4F6-4C65-9798-5FC3ED68FC6E}" type="pres">
      <dgm:prSet presAssocID="{6379862D-7428-41D6-9B33-D03A20DF99BF}" presName="textRect" presStyleLbl="revTx" presStyleIdx="0" presStyleCnt="8" custLinFactNeighborX="-6381" custLinFactNeighborY="8700">
        <dgm:presLayoutVars>
          <dgm:bulletEnabled val="1"/>
        </dgm:presLayoutVars>
      </dgm:prSet>
      <dgm:spPr>
        <a:xfrm>
          <a:off x="4783" y="818702"/>
          <a:ext cx="1063460" cy="394543"/>
        </a:xfrm>
        <a:prstGeom prst="rect">
          <a:avLst/>
        </a:prstGeom>
      </dgm:spPr>
    </dgm:pt>
    <dgm:pt modelId="{887C7443-47C9-45A4-8BAB-B8D982A01438}" type="pres">
      <dgm:prSet presAssocID="{A8604B8D-DC88-4E2A-AD12-3AC973BE31D7}" presName="sibTrans" presStyleLbl="sibTrans2D1" presStyleIdx="0" presStyleCnt="0"/>
      <dgm:spPr/>
    </dgm:pt>
    <dgm:pt modelId="{9A540369-DE33-4CC7-8D1D-6846ABE36B4D}" type="pres">
      <dgm:prSet presAssocID="{811B4760-AD3B-4E56-B61B-69307DB17641}" presName="compNode" presStyleCnt="0"/>
      <dgm:spPr/>
    </dgm:pt>
    <dgm:pt modelId="{7BE4ADBD-1F18-47BC-AACA-21A9C1164674}" type="pres">
      <dgm:prSet presAssocID="{811B4760-AD3B-4E56-B61B-69307DB17641}" presName="pictRect" presStyleLbl="node1" presStyleIdx="1" presStyleCnt="8" custScaleX="98628" custScaleY="85975" custLinFactNeighborX="1006" custLinFactNeighborY="33955"/>
      <dgm:spPr>
        <a:blipFill dpi="0" rotWithShape="1">
          <a:blip xmlns:r="http://schemas.openxmlformats.org/officeDocument/2006/relationships" r:embed="rId2">
            <a:alphaModFix/>
            <a:duotone>
              <a:schemeClr val="accent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  <a14:imgEffect>
                      <a14:brightnessContrast bright="-94000" contrast="6000"/>
                    </a14:imgEffect>
                  </a14:imgLayer>
                </a14:imgProps>
              </a:ext>
            </a:extLst>
          </a:blip>
          <a:srcRect/>
          <a:stretch>
            <a:fillRect l="5993" t="868" r="5993" b="868"/>
          </a:stretch>
        </a:blipFill>
      </dgm:spPr>
    </dgm:pt>
    <dgm:pt modelId="{E79D3B9E-C15B-4D29-A412-E765755D1CB9}" type="pres">
      <dgm:prSet presAssocID="{811B4760-AD3B-4E56-B61B-69307DB17641}" presName="textRect" presStyleLbl="revTx" presStyleIdx="1" presStyleCnt="8" custLinFactNeighborX="2502" custLinFactNeighborY="3801">
        <dgm:presLayoutVars>
          <dgm:bulletEnabled val="1"/>
        </dgm:presLayoutVars>
      </dgm:prSet>
      <dgm:spPr>
        <a:xfrm>
          <a:off x="1174634" y="818702"/>
          <a:ext cx="1063460" cy="394543"/>
        </a:xfrm>
        <a:prstGeom prst="rect">
          <a:avLst/>
        </a:prstGeom>
      </dgm:spPr>
    </dgm:pt>
    <dgm:pt modelId="{CD22E2C6-8714-4EC8-934F-79F0E1382913}" type="pres">
      <dgm:prSet presAssocID="{10B102F5-5D5B-4264-8FFB-854404CB8DAD}" presName="sibTrans" presStyleLbl="sibTrans2D1" presStyleIdx="0" presStyleCnt="0"/>
      <dgm:spPr/>
    </dgm:pt>
    <dgm:pt modelId="{6EA2E012-E999-4359-8BFB-B0CDB58474C8}" type="pres">
      <dgm:prSet presAssocID="{6F105DBB-47E5-47D0-A74B-3492BF27D706}" presName="compNode" presStyleCnt="0"/>
      <dgm:spPr/>
    </dgm:pt>
    <dgm:pt modelId="{0FFE5945-D776-4E39-AF98-B3C2CB5DCA07}" type="pres">
      <dgm:prSet presAssocID="{6F105DBB-47E5-47D0-A74B-3492BF27D706}" presName="pictRect" presStyleLbl="node1" presStyleIdx="2" presStyleCnt="8" custScaleX="72468" custScaleY="101550" custLinFactNeighborX="2402" custLinFactNeighborY="-15992"/>
      <dgm:spPr>
        <a:blipFill dpi="0" rotWithShape="1">
          <a:blip xmlns:r="http://schemas.openxmlformats.org/officeDocument/2006/relationships" r:embed="rId4">
            <a:duotone>
              <a:schemeClr val="accent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srcRect/>
          <a:stretch>
            <a:fillRect l="7685" t="6748" r="7685" b="6748"/>
          </a:stretch>
        </a:blipFill>
      </dgm:spPr>
    </dgm:pt>
    <dgm:pt modelId="{A8ED9B20-7C33-44B1-AD3D-89DBA6D7DEE3}" type="pres">
      <dgm:prSet presAssocID="{6F105DBB-47E5-47D0-A74B-3492BF27D706}" presName="textRect" presStyleLbl="revTx" presStyleIdx="2" presStyleCnt="8" custLinFactNeighborX="6056" custLinFactNeighborY="9029">
        <dgm:presLayoutVars>
          <dgm:bulletEnabled val="1"/>
        </dgm:presLayoutVars>
      </dgm:prSet>
      <dgm:spPr>
        <a:xfrm>
          <a:off x="2344486" y="818702"/>
          <a:ext cx="1063460" cy="394543"/>
        </a:xfrm>
        <a:prstGeom prst="rect">
          <a:avLst/>
        </a:prstGeom>
      </dgm:spPr>
    </dgm:pt>
    <dgm:pt modelId="{6F7EA892-2029-467D-A134-9D4CF648B41D}" type="pres">
      <dgm:prSet presAssocID="{6738449D-93D2-46BF-B9D9-B9C8D9D17B6E}" presName="sibTrans" presStyleLbl="sibTrans2D1" presStyleIdx="0" presStyleCnt="0"/>
      <dgm:spPr/>
    </dgm:pt>
    <dgm:pt modelId="{2814C0B7-3C0D-4C7A-A576-69A4EC7858BC}" type="pres">
      <dgm:prSet presAssocID="{423CE395-33AC-4B6B-BC00-F006F82D2F8B}" presName="compNode" presStyleCnt="0"/>
      <dgm:spPr/>
    </dgm:pt>
    <dgm:pt modelId="{CABD12C7-3756-42D5-A0B1-714E8470B9A3}" type="pres">
      <dgm:prSet presAssocID="{423CE395-33AC-4B6B-BC00-F006F82D2F8B}" presName="pictRect" presStyleLbl="node1" presStyleIdx="3" presStyleCnt="8"/>
      <dgm:spPr>
        <a:blipFill dpi="0" rotWithShape="1"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 l="4300" t="-11415" r="4300" b="-11415"/>
          </a:stretch>
        </a:blipFill>
      </dgm:spPr>
      <dgm:extLst>
        <a:ext uri="{E40237B7-FDA0-4F09-8148-C483321AD2D9}">
          <dgm14:cNvPr xmlns:dgm14="http://schemas.microsoft.com/office/drawing/2010/diagram" id="0" name="" descr="Presentation with checklist with solid fill"/>
        </a:ext>
      </dgm:extLst>
    </dgm:pt>
    <dgm:pt modelId="{3528CC63-76A0-4BD9-9B33-A30BD6AD9CFC}" type="pres">
      <dgm:prSet presAssocID="{423CE395-33AC-4B6B-BC00-F006F82D2F8B}" presName="textRect" presStyleLbl="revTx" presStyleIdx="3" presStyleCnt="8" custLinFactNeighborX="-155" custLinFactNeighborY="7713">
        <dgm:presLayoutVars>
          <dgm:bulletEnabled val="1"/>
        </dgm:presLayoutVars>
      </dgm:prSet>
      <dgm:spPr>
        <a:xfrm>
          <a:off x="3514337" y="818702"/>
          <a:ext cx="1063460" cy="394543"/>
        </a:xfrm>
        <a:prstGeom prst="rect">
          <a:avLst/>
        </a:prstGeom>
      </dgm:spPr>
    </dgm:pt>
    <dgm:pt modelId="{F554229C-4B24-4039-9E19-6AD4B4A7F281}" type="pres">
      <dgm:prSet presAssocID="{E07AF054-8F39-4E5C-9312-9C7B5D0EE05E}" presName="sibTrans" presStyleLbl="sibTrans2D1" presStyleIdx="0" presStyleCnt="0"/>
      <dgm:spPr/>
    </dgm:pt>
    <dgm:pt modelId="{71B13861-0B0E-4B58-AFAB-425C54E234F9}" type="pres">
      <dgm:prSet presAssocID="{4EEE629B-4C93-466E-80D5-C63CD5BA877B}" presName="compNode" presStyleCnt="0"/>
      <dgm:spPr/>
    </dgm:pt>
    <dgm:pt modelId="{C223D397-CCE4-4CB2-BE96-47E2122BF0E6}" type="pres">
      <dgm:prSet presAssocID="{4EEE629B-4C93-466E-80D5-C63CD5BA877B}" presName="pictRect" presStyleLbl="node1" presStyleIdx="4" presStyleCnt="8"/>
      <dgm:spPr>
        <a:blipFill dpi="0" rotWithShape="1">
          <a:blip xmlns:r="http://schemas.openxmlformats.org/officeDocument/2006/relationships" r:embed="rId6">
            <a:duotone>
              <a:schemeClr val="accent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5600"/>
                    </a14:imgEffect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/>
          <a:stretch>
            <a:fillRect l="9378" t="3325" r="9378" b="3325"/>
          </a:stretch>
        </a:blipFill>
      </dgm:spPr>
    </dgm:pt>
    <dgm:pt modelId="{1B139E09-E580-48DF-8CCF-A92E09EA4B88}" type="pres">
      <dgm:prSet presAssocID="{4EEE629B-4C93-466E-80D5-C63CD5BA877B}" presName="textRect" presStyleLbl="revTx" presStyleIdx="4" presStyleCnt="8" custLinFactNeighborX="-1418" custLinFactNeighborY="11676">
        <dgm:presLayoutVars>
          <dgm:bulletEnabled val="1"/>
        </dgm:presLayoutVars>
      </dgm:prSet>
      <dgm:spPr>
        <a:xfrm>
          <a:off x="4684188" y="818702"/>
          <a:ext cx="1063460" cy="394543"/>
        </a:xfrm>
        <a:prstGeom prst="rect">
          <a:avLst/>
        </a:prstGeom>
      </dgm:spPr>
    </dgm:pt>
    <dgm:pt modelId="{CA4DD929-F6AC-49EA-816E-4BB906E362F9}" type="pres">
      <dgm:prSet presAssocID="{09E5FE22-8406-4046-B380-151E56E0E7FA}" presName="sibTrans" presStyleLbl="sibTrans2D1" presStyleIdx="0" presStyleCnt="0"/>
      <dgm:spPr/>
    </dgm:pt>
    <dgm:pt modelId="{5B633B33-8B3C-407A-9D7E-B3C883B09AF1}" type="pres">
      <dgm:prSet presAssocID="{FAD931E5-9E26-405C-BB08-1FC571061C35}" presName="compNode" presStyleCnt="0"/>
      <dgm:spPr/>
    </dgm:pt>
    <dgm:pt modelId="{16E090BD-5294-4B57-B4ED-DCC8FC29BEDA}" type="pres">
      <dgm:prSet presAssocID="{FAD931E5-9E26-405C-BB08-1FC571061C35}" presName="pictRect" presStyleLbl="node1" presStyleIdx="5" presStyleCnt="8" custLinFactNeighborX="-90" custLinFactNeighborY="12146"/>
      <dgm:spPr>
        <a:blipFill dpi="0" rotWithShape="1"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 l="7685" t="868" r="7685" b="868"/>
          </a:stretch>
        </a:blipFill>
      </dgm:spPr>
      <dgm:extLst>
        <a:ext uri="{E40237B7-FDA0-4F09-8148-C483321AD2D9}">
          <dgm14:cNvPr xmlns:dgm14="http://schemas.microsoft.com/office/drawing/2010/diagram" id="0" name="" descr="Money with solid fill"/>
        </a:ext>
      </dgm:extLst>
    </dgm:pt>
    <dgm:pt modelId="{B0987C7D-9E87-4C35-AB75-E40BCC05DF95}" type="pres">
      <dgm:prSet presAssocID="{FAD931E5-9E26-405C-BB08-1FC571061C35}" presName="textRect" presStyleLbl="revTx" presStyleIdx="5" presStyleCnt="8" custLinFactNeighborX="3588" custLinFactNeighborY="11484">
        <dgm:presLayoutVars>
          <dgm:bulletEnabled val="1"/>
        </dgm:presLayoutVars>
      </dgm:prSet>
      <dgm:spPr/>
    </dgm:pt>
    <dgm:pt modelId="{3B893F83-E6B6-42CB-A983-AC00F4ACC668}" type="pres">
      <dgm:prSet presAssocID="{A146F356-EB86-4922-8521-3FF3F87D19EB}" presName="sibTrans" presStyleLbl="sibTrans2D1" presStyleIdx="0" presStyleCnt="0"/>
      <dgm:spPr/>
    </dgm:pt>
    <dgm:pt modelId="{366664A9-D35E-4E16-B3CC-BF0830C412A8}" type="pres">
      <dgm:prSet presAssocID="{97B47FDA-6C98-47FD-ACA4-FA6A3CE60EE6}" presName="compNode" presStyleCnt="0"/>
      <dgm:spPr/>
    </dgm:pt>
    <dgm:pt modelId="{85A5ECE9-67DD-48F7-91E3-B77CC767EBF8}" type="pres">
      <dgm:prSet presAssocID="{97B47FDA-6C98-47FD-ACA4-FA6A3CE60EE6}" presName="pictRect" presStyleLbl="node1" presStyleIdx="6" presStyleCnt="8" custScaleX="79762" custScaleY="94652" custLinFactNeighborX="-1485" custLinFactNeighborY="15518"/>
      <dgm:spPr>
        <a:blipFill dpi="0" rotWithShape="1"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 l="-7295" t="5878" r="-7295" b="5878"/>
          </a:stretch>
        </a:blipFill>
      </dgm:spPr>
    </dgm:pt>
    <dgm:pt modelId="{D40B53B1-6950-408E-B521-72774A978593}" type="pres">
      <dgm:prSet presAssocID="{97B47FDA-6C98-47FD-ACA4-FA6A3CE60EE6}" presName="textRect" presStyleLbl="revTx" presStyleIdx="6" presStyleCnt="8" custLinFactNeighborX="-548" custLinFactNeighborY="16530">
        <dgm:presLayoutVars>
          <dgm:bulletEnabled val="1"/>
        </dgm:presLayoutVars>
      </dgm:prSet>
      <dgm:spPr/>
    </dgm:pt>
    <dgm:pt modelId="{CEC42009-C9B8-4BC0-B99C-F2064C4937D1}" type="pres">
      <dgm:prSet presAssocID="{6DC0BAEC-03F2-4495-9A03-783D6498AD67}" presName="sibTrans" presStyleLbl="sibTrans2D1" presStyleIdx="0" presStyleCnt="0"/>
      <dgm:spPr/>
    </dgm:pt>
    <dgm:pt modelId="{F9080ED8-AA48-4C8E-A6E1-66128EBDC91F}" type="pres">
      <dgm:prSet presAssocID="{BC08F82B-A0E5-4D99-A92F-0A2329D81A6B}" presName="compNode" presStyleCnt="0"/>
      <dgm:spPr/>
    </dgm:pt>
    <dgm:pt modelId="{3A539D0F-D03C-4AD5-8651-846684C7620C}" type="pres">
      <dgm:prSet presAssocID="{BC08F82B-A0E5-4D99-A92F-0A2329D81A6B}" presName="pictRect" presStyleLbl="node1" presStyleIdx="7" presStyleCnt="8" custScaleX="84650" custScaleY="82007" custLinFactNeighborX="-6836" custLinFactNeighborY="17406"/>
      <dgm:spPr>
        <a:blipFill dpi="0" rotWithShape="1"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 t="-13872" b="-13872"/>
          </a:stretch>
        </a:blipFill>
      </dgm:spPr>
      <dgm:extLst>
        <a:ext uri="{E40237B7-FDA0-4F09-8148-C483321AD2D9}">
          <dgm14:cNvPr xmlns:dgm14="http://schemas.microsoft.com/office/drawing/2010/diagram" id="0" name="" descr="Downward trend graph with solid fill"/>
        </a:ext>
      </dgm:extLst>
    </dgm:pt>
    <dgm:pt modelId="{516C7D04-9F7E-4EA1-B18F-6C8AE22D4150}" type="pres">
      <dgm:prSet presAssocID="{BC08F82B-A0E5-4D99-A92F-0A2329D81A6B}" presName="textRect" presStyleLbl="revTx" presStyleIdx="7" presStyleCnt="8" custLinFactNeighborX="-161" custLinFactNeighborY="20599">
        <dgm:presLayoutVars>
          <dgm:bulletEnabled val="1"/>
        </dgm:presLayoutVars>
      </dgm:prSet>
      <dgm:spPr>
        <a:xfrm>
          <a:off x="8193742" y="818702"/>
          <a:ext cx="1063460" cy="394543"/>
        </a:xfrm>
        <a:prstGeom prst="rect">
          <a:avLst/>
        </a:prstGeom>
      </dgm:spPr>
    </dgm:pt>
  </dgm:ptLst>
  <dgm:cxnLst>
    <dgm:cxn modelId="{8E08390D-0719-44E7-BB00-8F2D84F146A9}" type="presOf" srcId="{10B102F5-5D5B-4264-8FFB-854404CB8DAD}" destId="{CD22E2C6-8714-4EC8-934F-79F0E1382913}" srcOrd="0" destOrd="0" presId="urn:microsoft.com/office/officeart/2005/8/layout/pList1"/>
    <dgm:cxn modelId="{5F02820E-ECE4-45D7-BA2A-0C638B111C20}" type="presOf" srcId="{6DC0BAEC-03F2-4495-9A03-783D6498AD67}" destId="{CEC42009-C9B8-4BC0-B99C-F2064C4937D1}" srcOrd="0" destOrd="0" presId="urn:microsoft.com/office/officeart/2005/8/layout/pList1"/>
    <dgm:cxn modelId="{ACBDC118-D821-4297-825D-5D5F4F8779AD}" srcId="{9B064DE2-8656-4601-8736-F7B5D702CD37}" destId="{423CE395-33AC-4B6B-BC00-F006F82D2F8B}" srcOrd="3" destOrd="0" parTransId="{CFEA0C58-18D6-42C4-B9EE-1AD4E3FE7A04}" sibTransId="{E07AF054-8F39-4E5C-9312-9C7B5D0EE05E}"/>
    <dgm:cxn modelId="{529C391D-B275-4CE2-B3F7-365DBAC047BF}" type="presOf" srcId="{A146F356-EB86-4922-8521-3FF3F87D19EB}" destId="{3B893F83-E6B6-42CB-A983-AC00F4ACC668}" srcOrd="0" destOrd="0" presId="urn:microsoft.com/office/officeart/2005/8/layout/pList1"/>
    <dgm:cxn modelId="{7680F620-AA6A-47A4-9928-B68027E95DAD}" srcId="{9B064DE2-8656-4601-8736-F7B5D702CD37}" destId="{6379862D-7428-41D6-9B33-D03A20DF99BF}" srcOrd="0" destOrd="0" parTransId="{BBFD06ED-37E0-49FB-B760-74D71F815531}" sibTransId="{A8604B8D-DC88-4E2A-AD12-3AC973BE31D7}"/>
    <dgm:cxn modelId="{7FEA083A-7777-43AB-8728-DA9A3DDE8B21}" type="presOf" srcId="{423CE395-33AC-4B6B-BC00-F006F82D2F8B}" destId="{3528CC63-76A0-4BD9-9B33-A30BD6AD9CFC}" srcOrd="0" destOrd="0" presId="urn:microsoft.com/office/officeart/2005/8/layout/pList1"/>
    <dgm:cxn modelId="{F9534D4B-C1AD-403A-A703-C17A0695A691}" type="presOf" srcId="{09E5FE22-8406-4046-B380-151E56E0E7FA}" destId="{CA4DD929-F6AC-49EA-816E-4BB906E362F9}" srcOrd="0" destOrd="0" presId="urn:microsoft.com/office/officeart/2005/8/layout/pList1"/>
    <dgm:cxn modelId="{7F36A05A-E05D-4D2D-A5F5-82E993267E07}" type="presOf" srcId="{9B064DE2-8656-4601-8736-F7B5D702CD37}" destId="{200B2937-53FF-4E1A-8698-8891FB8CDE3E}" srcOrd="0" destOrd="0" presId="urn:microsoft.com/office/officeart/2005/8/layout/pList1"/>
    <dgm:cxn modelId="{D6BE1B8B-562F-4461-972A-F5358A798593}" srcId="{9B064DE2-8656-4601-8736-F7B5D702CD37}" destId="{6F105DBB-47E5-47D0-A74B-3492BF27D706}" srcOrd="2" destOrd="0" parTransId="{F769E9C7-39B4-49C9-8834-0AE592B70C34}" sibTransId="{6738449D-93D2-46BF-B9D9-B9C8D9D17B6E}"/>
    <dgm:cxn modelId="{A2F7D3A4-FF33-4C27-8A93-A919F9C98EBE}" type="presOf" srcId="{97B47FDA-6C98-47FD-ACA4-FA6A3CE60EE6}" destId="{D40B53B1-6950-408E-B521-72774A978593}" srcOrd="0" destOrd="0" presId="urn:microsoft.com/office/officeart/2005/8/layout/pList1"/>
    <dgm:cxn modelId="{133263AE-7B1B-473D-BBA8-143FDB249DDA}" srcId="{9B064DE2-8656-4601-8736-F7B5D702CD37}" destId="{FAD931E5-9E26-405C-BB08-1FC571061C35}" srcOrd="5" destOrd="0" parTransId="{0F0B226E-0CDC-40B8-BF64-1AF22F9611F5}" sibTransId="{A146F356-EB86-4922-8521-3FF3F87D19EB}"/>
    <dgm:cxn modelId="{C7B1E7B4-EB17-4342-B39D-B96F3540B2BA}" type="presOf" srcId="{6738449D-93D2-46BF-B9D9-B9C8D9D17B6E}" destId="{6F7EA892-2029-467D-A134-9D4CF648B41D}" srcOrd="0" destOrd="0" presId="urn:microsoft.com/office/officeart/2005/8/layout/pList1"/>
    <dgm:cxn modelId="{6FC50DC9-0426-4659-9028-8C1EE03525DC}" srcId="{9B064DE2-8656-4601-8736-F7B5D702CD37}" destId="{97B47FDA-6C98-47FD-ACA4-FA6A3CE60EE6}" srcOrd="6" destOrd="0" parTransId="{26628F64-3FD1-43D9-B8E4-B2C4816B7FBD}" sibTransId="{6DC0BAEC-03F2-4495-9A03-783D6498AD67}"/>
    <dgm:cxn modelId="{421F69D3-D2DC-476F-B625-C4FEE0D10CA5}" type="presOf" srcId="{A8604B8D-DC88-4E2A-AD12-3AC973BE31D7}" destId="{887C7443-47C9-45A4-8BAB-B8D982A01438}" srcOrd="0" destOrd="0" presId="urn:microsoft.com/office/officeart/2005/8/layout/pList1"/>
    <dgm:cxn modelId="{06C545D8-2296-4026-9024-E92B2CFD2174}" type="presOf" srcId="{BC08F82B-A0E5-4D99-A92F-0A2329D81A6B}" destId="{516C7D04-9F7E-4EA1-B18F-6C8AE22D4150}" srcOrd="0" destOrd="0" presId="urn:microsoft.com/office/officeart/2005/8/layout/pList1"/>
    <dgm:cxn modelId="{3884CCE2-93FD-4730-8C1B-56074E9E81D3}" srcId="{9B064DE2-8656-4601-8736-F7B5D702CD37}" destId="{811B4760-AD3B-4E56-B61B-69307DB17641}" srcOrd="1" destOrd="0" parTransId="{3862874C-7E21-4FC8-816F-E75D3A8896CE}" sibTransId="{10B102F5-5D5B-4264-8FFB-854404CB8DAD}"/>
    <dgm:cxn modelId="{030434EB-F136-4A52-B25A-F7C5D7952688}" type="presOf" srcId="{811B4760-AD3B-4E56-B61B-69307DB17641}" destId="{E79D3B9E-C15B-4D29-A412-E765755D1CB9}" srcOrd="0" destOrd="0" presId="urn:microsoft.com/office/officeart/2005/8/layout/pList1"/>
    <dgm:cxn modelId="{EBA851ED-A124-4B08-8AE9-18D1E5B4EEB5}" type="presOf" srcId="{E07AF054-8F39-4E5C-9312-9C7B5D0EE05E}" destId="{F554229C-4B24-4039-9E19-6AD4B4A7F281}" srcOrd="0" destOrd="0" presId="urn:microsoft.com/office/officeart/2005/8/layout/pList1"/>
    <dgm:cxn modelId="{52D5C5EE-376B-45E4-BD9B-CD9F66868FB1}" type="presOf" srcId="{4EEE629B-4C93-466E-80D5-C63CD5BA877B}" destId="{1B139E09-E580-48DF-8CCF-A92E09EA4B88}" srcOrd="0" destOrd="0" presId="urn:microsoft.com/office/officeart/2005/8/layout/pList1"/>
    <dgm:cxn modelId="{73978AF6-CADF-486B-9497-05CE3E087128}" type="presOf" srcId="{FAD931E5-9E26-405C-BB08-1FC571061C35}" destId="{B0987C7D-9E87-4C35-AB75-E40BCC05DF95}" srcOrd="0" destOrd="0" presId="urn:microsoft.com/office/officeart/2005/8/layout/pList1"/>
    <dgm:cxn modelId="{75BDC9F7-4C60-413D-A6D3-AF039E218C25}" type="presOf" srcId="{6379862D-7428-41D6-9B33-D03A20DF99BF}" destId="{784A7A97-E4F6-4C65-9798-5FC3ED68FC6E}" srcOrd="0" destOrd="0" presId="urn:microsoft.com/office/officeart/2005/8/layout/pList1"/>
    <dgm:cxn modelId="{DB02B0FA-9707-4EEE-BAC6-BF6808BA9FC8}" srcId="{9B064DE2-8656-4601-8736-F7B5D702CD37}" destId="{4EEE629B-4C93-466E-80D5-C63CD5BA877B}" srcOrd="4" destOrd="0" parTransId="{128D7DE4-563C-4978-93AA-F0A893133490}" sibTransId="{09E5FE22-8406-4046-B380-151E56E0E7FA}"/>
    <dgm:cxn modelId="{ABB7D2FB-5CA5-4859-B9B4-213B804D5B57}" type="presOf" srcId="{6F105DBB-47E5-47D0-A74B-3492BF27D706}" destId="{A8ED9B20-7C33-44B1-AD3D-89DBA6D7DEE3}" srcOrd="0" destOrd="0" presId="urn:microsoft.com/office/officeart/2005/8/layout/pList1"/>
    <dgm:cxn modelId="{E807D9FE-8466-48DE-A9A4-59B76DD1F381}" srcId="{9B064DE2-8656-4601-8736-F7B5D702CD37}" destId="{BC08F82B-A0E5-4D99-A92F-0A2329D81A6B}" srcOrd="7" destOrd="0" parTransId="{2706162E-3724-440D-BA31-DDE7F29185F4}" sibTransId="{8D39347C-DD83-4529-BDBB-3BFEDBB7DBD2}"/>
    <dgm:cxn modelId="{95E234B4-B340-465E-8DC0-B92399F0FD65}" type="presParOf" srcId="{200B2937-53FF-4E1A-8698-8891FB8CDE3E}" destId="{261A2F1E-3F94-4DF4-8698-F707A1287592}" srcOrd="0" destOrd="0" presId="urn:microsoft.com/office/officeart/2005/8/layout/pList1"/>
    <dgm:cxn modelId="{795445BF-7482-4417-B372-860A1D486289}" type="presParOf" srcId="{261A2F1E-3F94-4DF4-8698-F707A1287592}" destId="{92514C7E-F3C6-4E11-868A-1CB6609616EE}" srcOrd="0" destOrd="0" presId="urn:microsoft.com/office/officeart/2005/8/layout/pList1"/>
    <dgm:cxn modelId="{47533EB6-7A44-4D22-8BCD-F33BAA4C831B}" type="presParOf" srcId="{261A2F1E-3F94-4DF4-8698-F707A1287592}" destId="{784A7A97-E4F6-4C65-9798-5FC3ED68FC6E}" srcOrd="1" destOrd="0" presId="urn:microsoft.com/office/officeart/2005/8/layout/pList1"/>
    <dgm:cxn modelId="{DF74D75F-020A-4152-83B4-07DB2C0A3513}" type="presParOf" srcId="{200B2937-53FF-4E1A-8698-8891FB8CDE3E}" destId="{887C7443-47C9-45A4-8BAB-B8D982A01438}" srcOrd="1" destOrd="0" presId="urn:microsoft.com/office/officeart/2005/8/layout/pList1"/>
    <dgm:cxn modelId="{03835A27-9877-490B-8E10-F32323BA3A55}" type="presParOf" srcId="{200B2937-53FF-4E1A-8698-8891FB8CDE3E}" destId="{9A540369-DE33-4CC7-8D1D-6846ABE36B4D}" srcOrd="2" destOrd="0" presId="urn:microsoft.com/office/officeart/2005/8/layout/pList1"/>
    <dgm:cxn modelId="{BEB33D7A-C9B2-4579-91D9-5A8D21F91C64}" type="presParOf" srcId="{9A540369-DE33-4CC7-8D1D-6846ABE36B4D}" destId="{7BE4ADBD-1F18-47BC-AACA-21A9C1164674}" srcOrd="0" destOrd="0" presId="urn:microsoft.com/office/officeart/2005/8/layout/pList1"/>
    <dgm:cxn modelId="{CEBE1E92-8159-4389-88CE-7857FB89BE21}" type="presParOf" srcId="{9A540369-DE33-4CC7-8D1D-6846ABE36B4D}" destId="{E79D3B9E-C15B-4D29-A412-E765755D1CB9}" srcOrd="1" destOrd="0" presId="urn:microsoft.com/office/officeart/2005/8/layout/pList1"/>
    <dgm:cxn modelId="{25E890AA-6E21-4119-9825-900860E4C3B9}" type="presParOf" srcId="{200B2937-53FF-4E1A-8698-8891FB8CDE3E}" destId="{CD22E2C6-8714-4EC8-934F-79F0E1382913}" srcOrd="3" destOrd="0" presId="urn:microsoft.com/office/officeart/2005/8/layout/pList1"/>
    <dgm:cxn modelId="{8E7EA4D5-D26C-488A-8F78-834FCEEE76E5}" type="presParOf" srcId="{200B2937-53FF-4E1A-8698-8891FB8CDE3E}" destId="{6EA2E012-E999-4359-8BFB-B0CDB58474C8}" srcOrd="4" destOrd="0" presId="urn:microsoft.com/office/officeart/2005/8/layout/pList1"/>
    <dgm:cxn modelId="{C87C2C95-601A-4053-BADD-59670443ABE1}" type="presParOf" srcId="{6EA2E012-E999-4359-8BFB-B0CDB58474C8}" destId="{0FFE5945-D776-4E39-AF98-B3C2CB5DCA07}" srcOrd="0" destOrd="0" presId="urn:microsoft.com/office/officeart/2005/8/layout/pList1"/>
    <dgm:cxn modelId="{06043F18-B736-4CCA-A57C-9996EE46EB7C}" type="presParOf" srcId="{6EA2E012-E999-4359-8BFB-B0CDB58474C8}" destId="{A8ED9B20-7C33-44B1-AD3D-89DBA6D7DEE3}" srcOrd="1" destOrd="0" presId="urn:microsoft.com/office/officeart/2005/8/layout/pList1"/>
    <dgm:cxn modelId="{6BBDCDD6-65C0-46AB-B83D-4C5509490C87}" type="presParOf" srcId="{200B2937-53FF-4E1A-8698-8891FB8CDE3E}" destId="{6F7EA892-2029-467D-A134-9D4CF648B41D}" srcOrd="5" destOrd="0" presId="urn:microsoft.com/office/officeart/2005/8/layout/pList1"/>
    <dgm:cxn modelId="{47FF2854-80F8-4955-B8D9-77A261109761}" type="presParOf" srcId="{200B2937-53FF-4E1A-8698-8891FB8CDE3E}" destId="{2814C0B7-3C0D-4C7A-A576-69A4EC7858BC}" srcOrd="6" destOrd="0" presId="urn:microsoft.com/office/officeart/2005/8/layout/pList1"/>
    <dgm:cxn modelId="{C8AA3250-B4B2-4F9F-96B8-C295B0E84B04}" type="presParOf" srcId="{2814C0B7-3C0D-4C7A-A576-69A4EC7858BC}" destId="{CABD12C7-3756-42D5-A0B1-714E8470B9A3}" srcOrd="0" destOrd="0" presId="urn:microsoft.com/office/officeart/2005/8/layout/pList1"/>
    <dgm:cxn modelId="{97B2E220-746C-46F2-AD67-BC7E45C984BC}" type="presParOf" srcId="{2814C0B7-3C0D-4C7A-A576-69A4EC7858BC}" destId="{3528CC63-76A0-4BD9-9B33-A30BD6AD9CFC}" srcOrd="1" destOrd="0" presId="urn:microsoft.com/office/officeart/2005/8/layout/pList1"/>
    <dgm:cxn modelId="{C8DF2A6F-2F12-4F73-8F11-26603A295D90}" type="presParOf" srcId="{200B2937-53FF-4E1A-8698-8891FB8CDE3E}" destId="{F554229C-4B24-4039-9E19-6AD4B4A7F281}" srcOrd="7" destOrd="0" presId="urn:microsoft.com/office/officeart/2005/8/layout/pList1"/>
    <dgm:cxn modelId="{811EF401-47AA-4B3D-B6D7-B3807CBAA9A3}" type="presParOf" srcId="{200B2937-53FF-4E1A-8698-8891FB8CDE3E}" destId="{71B13861-0B0E-4B58-AFAB-425C54E234F9}" srcOrd="8" destOrd="0" presId="urn:microsoft.com/office/officeart/2005/8/layout/pList1"/>
    <dgm:cxn modelId="{697DC3AC-98C1-4FDD-8C68-25C73E91D961}" type="presParOf" srcId="{71B13861-0B0E-4B58-AFAB-425C54E234F9}" destId="{C223D397-CCE4-4CB2-BE96-47E2122BF0E6}" srcOrd="0" destOrd="0" presId="urn:microsoft.com/office/officeart/2005/8/layout/pList1"/>
    <dgm:cxn modelId="{1A4A919D-769F-43E6-BC4D-C947F46C86CC}" type="presParOf" srcId="{71B13861-0B0E-4B58-AFAB-425C54E234F9}" destId="{1B139E09-E580-48DF-8CCF-A92E09EA4B88}" srcOrd="1" destOrd="0" presId="urn:microsoft.com/office/officeart/2005/8/layout/pList1"/>
    <dgm:cxn modelId="{798D2647-E454-4A31-9547-860C991B6455}" type="presParOf" srcId="{200B2937-53FF-4E1A-8698-8891FB8CDE3E}" destId="{CA4DD929-F6AC-49EA-816E-4BB906E362F9}" srcOrd="9" destOrd="0" presId="urn:microsoft.com/office/officeart/2005/8/layout/pList1"/>
    <dgm:cxn modelId="{83129560-B084-4CAC-939B-2C4C73883082}" type="presParOf" srcId="{200B2937-53FF-4E1A-8698-8891FB8CDE3E}" destId="{5B633B33-8B3C-407A-9D7E-B3C883B09AF1}" srcOrd="10" destOrd="0" presId="urn:microsoft.com/office/officeart/2005/8/layout/pList1"/>
    <dgm:cxn modelId="{763F71A6-A917-4E59-BEE2-58D9FEB8BD38}" type="presParOf" srcId="{5B633B33-8B3C-407A-9D7E-B3C883B09AF1}" destId="{16E090BD-5294-4B57-B4ED-DCC8FC29BEDA}" srcOrd="0" destOrd="0" presId="urn:microsoft.com/office/officeart/2005/8/layout/pList1"/>
    <dgm:cxn modelId="{EE611344-62C3-4688-8779-449D32F4547E}" type="presParOf" srcId="{5B633B33-8B3C-407A-9D7E-B3C883B09AF1}" destId="{B0987C7D-9E87-4C35-AB75-E40BCC05DF95}" srcOrd="1" destOrd="0" presId="urn:microsoft.com/office/officeart/2005/8/layout/pList1"/>
    <dgm:cxn modelId="{B94FE3AD-8A5E-4105-9D0C-A1520D19FB85}" type="presParOf" srcId="{200B2937-53FF-4E1A-8698-8891FB8CDE3E}" destId="{3B893F83-E6B6-42CB-A983-AC00F4ACC668}" srcOrd="11" destOrd="0" presId="urn:microsoft.com/office/officeart/2005/8/layout/pList1"/>
    <dgm:cxn modelId="{148A0CC3-81EE-417A-853E-C17363F8A350}" type="presParOf" srcId="{200B2937-53FF-4E1A-8698-8891FB8CDE3E}" destId="{366664A9-D35E-4E16-B3CC-BF0830C412A8}" srcOrd="12" destOrd="0" presId="urn:microsoft.com/office/officeart/2005/8/layout/pList1"/>
    <dgm:cxn modelId="{08E69E8B-6488-44DC-A2D7-08328584CC60}" type="presParOf" srcId="{366664A9-D35E-4E16-B3CC-BF0830C412A8}" destId="{85A5ECE9-67DD-48F7-91E3-B77CC767EBF8}" srcOrd="0" destOrd="0" presId="urn:microsoft.com/office/officeart/2005/8/layout/pList1"/>
    <dgm:cxn modelId="{74ADDD3F-5F68-4476-84E3-7BC746FB7B27}" type="presParOf" srcId="{366664A9-D35E-4E16-B3CC-BF0830C412A8}" destId="{D40B53B1-6950-408E-B521-72774A978593}" srcOrd="1" destOrd="0" presId="urn:microsoft.com/office/officeart/2005/8/layout/pList1"/>
    <dgm:cxn modelId="{205F4217-8845-4292-BACC-C7A57216BDE4}" type="presParOf" srcId="{200B2937-53FF-4E1A-8698-8891FB8CDE3E}" destId="{CEC42009-C9B8-4BC0-B99C-F2064C4937D1}" srcOrd="13" destOrd="0" presId="urn:microsoft.com/office/officeart/2005/8/layout/pList1"/>
    <dgm:cxn modelId="{4A39D2E6-89FC-4044-96D7-A2CE503CE425}" type="presParOf" srcId="{200B2937-53FF-4E1A-8698-8891FB8CDE3E}" destId="{F9080ED8-AA48-4C8E-A6E1-66128EBDC91F}" srcOrd="14" destOrd="0" presId="urn:microsoft.com/office/officeart/2005/8/layout/pList1"/>
    <dgm:cxn modelId="{30E6D1D1-2928-4DFE-BC15-2774DA7EDB5F}" type="presParOf" srcId="{F9080ED8-AA48-4C8E-A6E1-66128EBDC91F}" destId="{3A539D0F-D03C-4AD5-8651-846684C7620C}" srcOrd="0" destOrd="0" presId="urn:microsoft.com/office/officeart/2005/8/layout/pList1"/>
    <dgm:cxn modelId="{EE1ED0AF-5C77-40FC-9B2C-E204E03783DC}" type="presParOf" srcId="{F9080ED8-AA48-4C8E-A6E1-66128EBDC91F}" destId="{516C7D04-9F7E-4EA1-B18F-6C8AE22D4150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B064DE2-8656-4601-8736-F7B5D702CD37}" type="doc">
      <dgm:prSet loTypeId="urn:microsoft.com/office/officeart/2005/8/layout/pList1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6379862D-7428-41D6-9B33-D03A20DF99BF}">
      <dgm:prSet phldrT="[Текст]" custT="1"/>
      <dgm:spPr>
        <a:noFill/>
        <a:ln>
          <a:noFill/>
        </a:ln>
        <a:effectLst/>
      </dgm:spPr>
      <dgm:t>
        <a:bodyPr spcFirstLastPara="0" vert="horz" wrap="square" lIns="0" tIns="0" rIns="0" bIns="0" numCol="1" spcCol="1270" anchor="ctr" anchorCtr="0"/>
        <a:lstStyle/>
        <a:p>
          <a:r>
            <a:rPr lang="uk-UA" sz="1200" b="1" kern="1200" spc="-30" baseline="0" dirty="0">
              <a:solidFill>
                <a:srgbClr val="003D79"/>
              </a:solidFill>
              <a:latin typeface="Aptos" panose="02110004020202020204"/>
              <a:ea typeface="+mn-ea"/>
              <a:cs typeface="+mn-cs"/>
            </a:rPr>
            <a:t>Старт</a:t>
          </a:r>
          <a:r>
            <a:rPr lang="uk-UA" sz="1200" b="1" kern="1200" dirty="0">
              <a:solidFill>
                <a:srgbClr val="003D79"/>
              </a:solidFill>
            </a:rPr>
            <a:t> </a:t>
          </a:r>
          <a:r>
            <a:rPr lang="uk-UA" sz="1200" b="1" kern="1200" spc="-30" baseline="0" dirty="0">
              <a:solidFill>
                <a:srgbClr val="003D79"/>
              </a:solidFill>
              <a:latin typeface="Aptos" panose="02110004020202020204"/>
              <a:ea typeface="+mn-ea"/>
              <a:cs typeface="+mn-cs"/>
            </a:rPr>
            <a:t>програми</a:t>
          </a:r>
        </a:p>
      </dgm:t>
    </dgm:pt>
    <dgm:pt modelId="{BBFD06ED-37E0-49FB-B760-74D71F815531}" type="parTrans" cxnId="{7680F620-AA6A-47A4-9928-B68027E95DAD}">
      <dgm:prSet/>
      <dgm:spPr/>
      <dgm:t>
        <a:bodyPr/>
        <a:lstStyle/>
        <a:p>
          <a:endParaRPr lang="uk-UA" sz="1200">
            <a:solidFill>
              <a:srgbClr val="003D79"/>
            </a:solidFill>
          </a:endParaRPr>
        </a:p>
      </dgm:t>
    </dgm:pt>
    <dgm:pt modelId="{A8604B8D-DC88-4E2A-AD12-3AC973BE31D7}" type="sibTrans" cxnId="{7680F620-AA6A-47A4-9928-B68027E95DAD}">
      <dgm:prSet/>
      <dgm:spPr/>
      <dgm:t>
        <a:bodyPr/>
        <a:lstStyle/>
        <a:p>
          <a:endParaRPr lang="uk-UA" sz="1200">
            <a:solidFill>
              <a:srgbClr val="003D79"/>
            </a:solidFill>
          </a:endParaRPr>
        </a:p>
      </dgm:t>
    </dgm:pt>
    <dgm:pt modelId="{811B4760-AD3B-4E56-B61B-69307DB17641}">
      <dgm:prSet custT="1"/>
      <dgm:spPr>
        <a:noFill/>
        <a:ln>
          <a:noFill/>
        </a:ln>
        <a:effectLst/>
      </dgm:spPr>
      <dgm:t>
        <a:bodyPr spcFirstLastPara="0" vert="horz" wrap="square" lIns="0" tIns="0" rIns="0" bIns="0" numCol="1" spcCol="1270" anchor="ctr" anchorCtr="0"/>
        <a:lstStyle/>
        <a:p>
          <a:pPr>
            <a:spcAft>
              <a:spcPts val="0"/>
            </a:spcAft>
          </a:pPr>
          <a:endParaRPr lang="uk-UA" sz="1200" b="1" kern="1200" spc="-30" baseline="0" dirty="0">
            <a:solidFill>
              <a:srgbClr val="003D79"/>
            </a:solidFill>
            <a:latin typeface="Aptos" panose="02110004020202020204"/>
            <a:ea typeface="+mn-ea"/>
            <a:cs typeface="+mn-cs"/>
          </a:endParaRPr>
        </a:p>
        <a:p>
          <a:pPr>
            <a:spcAft>
              <a:spcPts val="0"/>
            </a:spcAft>
          </a:pPr>
          <a:r>
            <a:rPr lang="uk-UA" sz="1200" b="1" kern="1200" spc="-30" baseline="0" dirty="0">
              <a:solidFill>
                <a:srgbClr val="003D79"/>
              </a:solidFill>
              <a:latin typeface="Aptos" panose="02110004020202020204"/>
              <a:ea typeface="+mn-ea"/>
              <a:cs typeface="+mn-cs"/>
            </a:rPr>
            <a:t>Мета</a:t>
          </a:r>
          <a:r>
            <a:rPr lang="uk-UA" sz="1200" b="1" kern="1200" dirty="0">
              <a:solidFill>
                <a:srgbClr val="003D79"/>
              </a:solidFill>
            </a:rPr>
            <a:t> </a:t>
          </a:r>
        </a:p>
      </dgm:t>
    </dgm:pt>
    <dgm:pt modelId="{3862874C-7E21-4FC8-816F-E75D3A8896CE}" type="parTrans" cxnId="{3884CCE2-93FD-4730-8C1B-56074E9E81D3}">
      <dgm:prSet/>
      <dgm:spPr/>
      <dgm:t>
        <a:bodyPr/>
        <a:lstStyle/>
        <a:p>
          <a:endParaRPr lang="uk-UA" sz="1200">
            <a:solidFill>
              <a:srgbClr val="003D79"/>
            </a:solidFill>
          </a:endParaRPr>
        </a:p>
      </dgm:t>
    </dgm:pt>
    <dgm:pt modelId="{10B102F5-5D5B-4264-8FFB-854404CB8DAD}" type="sibTrans" cxnId="{3884CCE2-93FD-4730-8C1B-56074E9E81D3}">
      <dgm:prSet/>
      <dgm:spPr/>
      <dgm:t>
        <a:bodyPr/>
        <a:lstStyle/>
        <a:p>
          <a:endParaRPr lang="uk-UA" sz="1200">
            <a:solidFill>
              <a:srgbClr val="003D79"/>
            </a:solidFill>
          </a:endParaRPr>
        </a:p>
      </dgm:t>
    </dgm:pt>
    <dgm:pt modelId="{6F105DBB-47E5-47D0-A74B-3492BF27D706}">
      <dgm:prSet custT="1"/>
      <dgm:spPr>
        <a:noFill/>
        <a:ln/>
      </dgm:spPr>
      <dgm:t>
        <a:bodyPr spcFirstLastPara="0" vert="horz" wrap="square" lIns="0" tIns="0" rIns="0" bIns="0" numCol="1" spcCol="1270" rtlCol="0" anchor="ctr" anchorCtr="0"/>
        <a:lstStyle/>
        <a:p>
          <a:pPr>
            <a:spcAft>
              <a:spcPts val="0"/>
            </a:spcAft>
          </a:pPr>
          <a:r>
            <a:rPr lang="uk-UA" sz="1200" b="1" kern="1200" spc="-30" dirty="0">
              <a:solidFill>
                <a:srgbClr val="003D79"/>
              </a:solidFill>
              <a:latin typeface="Aptos" panose="020B0004020202020204" pitchFamily="34" charset="0"/>
              <a:ea typeface="+mn-ea"/>
              <a:cs typeface="+mn-cs"/>
            </a:rPr>
            <a:t>Факторинг</a:t>
          </a:r>
        </a:p>
      </dgm:t>
    </dgm:pt>
    <dgm:pt modelId="{F769E9C7-39B4-49C9-8834-0AE592B70C34}" type="parTrans" cxnId="{D6BE1B8B-562F-4461-972A-F5358A798593}">
      <dgm:prSet/>
      <dgm:spPr/>
      <dgm:t>
        <a:bodyPr/>
        <a:lstStyle/>
        <a:p>
          <a:endParaRPr lang="uk-UA" sz="1200">
            <a:solidFill>
              <a:srgbClr val="003D79"/>
            </a:solidFill>
          </a:endParaRPr>
        </a:p>
      </dgm:t>
    </dgm:pt>
    <dgm:pt modelId="{6738449D-93D2-46BF-B9D9-B9C8D9D17B6E}" type="sibTrans" cxnId="{D6BE1B8B-562F-4461-972A-F5358A798593}">
      <dgm:prSet/>
      <dgm:spPr/>
      <dgm:t>
        <a:bodyPr/>
        <a:lstStyle/>
        <a:p>
          <a:endParaRPr lang="uk-UA" sz="1200">
            <a:solidFill>
              <a:srgbClr val="003D79"/>
            </a:solidFill>
          </a:endParaRPr>
        </a:p>
      </dgm:t>
    </dgm:pt>
    <dgm:pt modelId="{423CE395-33AC-4B6B-BC00-F006F82D2F8B}">
      <dgm:prSet custT="1"/>
      <dgm:spPr>
        <a:noFill/>
        <a:ln>
          <a:noFill/>
        </a:ln>
        <a:effectLst/>
      </dgm:spPr>
      <dgm:t>
        <a:bodyPr spcFirstLastPara="0" vert="horz" wrap="square" lIns="0" tIns="0" rIns="0" bIns="0" numCol="1" spcCol="1270" anchor="ctr" anchorCtr="0"/>
        <a:lstStyle/>
        <a:p>
          <a:r>
            <a:rPr lang="uk-UA" sz="1200" b="1" kern="1200" spc="-30" baseline="0" dirty="0">
              <a:solidFill>
                <a:srgbClr val="003D79"/>
              </a:solidFill>
              <a:latin typeface="Aptos" panose="02110004020202020204"/>
              <a:ea typeface="+mn-ea"/>
              <a:cs typeface="+mn-cs"/>
            </a:rPr>
            <a:t>З ким працює програма</a:t>
          </a:r>
        </a:p>
      </dgm:t>
    </dgm:pt>
    <dgm:pt modelId="{CFEA0C58-18D6-42C4-B9EE-1AD4E3FE7A04}" type="parTrans" cxnId="{ACBDC118-D821-4297-825D-5D5F4F8779AD}">
      <dgm:prSet/>
      <dgm:spPr/>
      <dgm:t>
        <a:bodyPr/>
        <a:lstStyle/>
        <a:p>
          <a:endParaRPr lang="uk-UA" sz="1200">
            <a:solidFill>
              <a:srgbClr val="003D79"/>
            </a:solidFill>
          </a:endParaRPr>
        </a:p>
      </dgm:t>
    </dgm:pt>
    <dgm:pt modelId="{E07AF054-8F39-4E5C-9312-9C7B5D0EE05E}" type="sibTrans" cxnId="{ACBDC118-D821-4297-825D-5D5F4F8779AD}">
      <dgm:prSet/>
      <dgm:spPr/>
      <dgm:t>
        <a:bodyPr/>
        <a:lstStyle/>
        <a:p>
          <a:endParaRPr lang="uk-UA" sz="1200">
            <a:solidFill>
              <a:srgbClr val="003D79"/>
            </a:solidFill>
          </a:endParaRPr>
        </a:p>
      </dgm:t>
    </dgm:pt>
    <dgm:pt modelId="{FAD931E5-9E26-405C-BB08-1FC571061C35}">
      <dgm:prSet custT="1"/>
      <dgm:spPr/>
      <dgm:t>
        <a:bodyPr lIns="0" tIns="0" rIns="0" anchor="ctr" anchorCtr="0"/>
        <a:lstStyle/>
        <a:p>
          <a:r>
            <a:rPr lang="uk-UA" sz="1200" b="1" kern="1200" spc="-30" baseline="0" dirty="0">
              <a:solidFill>
                <a:srgbClr val="003D79"/>
              </a:solidFill>
              <a:latin typeface="Aptos" panose="02110004020202020204"/>
              <a:ea typeface="+mn-ea"/>
              <a:cs typeface="+mn-cs"/>
            </a:rPr>
            <a:t>Ліміт фінансування</a:t>
          </a:r>
        </a:p>
      </dgm:t>
    </dgm:pt>
    <dgm:pt modelId="{0F0B226E-0CDC-40B8-BF64-1AF22F9611F5}" type="parTrans" cxnId="{133263AE-7B1B-473D-BBA8-143FDB249DDA}">
      <dgm:prSet/>
      <dgm:spPr/>
      <dgm:t>
        <a:bodyPr/>
        <a:lstStyle/>
        <a:p>
          <a:endParaRPr lang="uk-UA" sz="1200">
            <a:solidFill>
              <a:srgbClr val="003D79"/>
            </a:solidFill>
          </a:endParaRPr>
        </a:p>
      </dgm:t>
    </dgm:pt>
    <dgm:pt modelId="{A146F356-EB86-4922-8521-3FF3F87D19EB}" type="sibTrans" cxnId="{133263AE-7B1B-473D-BBA8-143FDB249DDA}">
      <dgm:prSet/>
      <dgm:spPr/>
      <dgm:t>
        <a:bodyPr/>
        <a:lstStyle/>
        <a:p>
          <a:endParaRPr lang="uk-UA" sz="1200">
            <a:solidFill>
              <a:srgbClr val="003D79"/>
            </a:solidFill>
          </a:endParaRPr>
        </a:p>
      </dgm:t>
    </dgm:pt>
    <dgm:pt modelId="{BC08F82B-A0E5-4D99-A92F-0A2329D81A6B}">
      <dgm:prSet custT="1"/>
      <dgm:spPr>
        <a:noFill/>
        <a:ln>
          <a:noFill/>
        </a:ln>
        <a:effectLst/>
      </dgm:spPr>
      <dgm:t>
        <a:bodyPr spcFirstLastPara="0" vert="horz" wrap="square" lIns="0" tIns="0" rIns="0" bIns="0" numCol="1" spcCol="1270" anchor="ctr" anchorCtr="0"/>
        <a:lstStyle/>
        <a:p>
          <a:r>
            <a:rPr lang="uk-UA" sz="1200" b="1" kern="1200" spc="-30" baseline="0" dirty="0">
              <a:solidFill>
                <a:srgbClr val="003D79"/>
              </a:solidFill>
              <a:latin typeface="Aptos" panose="02110004020202020204"/>
              <a:ea typeface="+mn-ea"/>
              <a:cs typeface="+mn-cs"/>
            </a:rPr>
            <a:t>Компенсація</a:t>
          </a:r>
          <a:r>
            <a:rPr lang="uk-UA" sz="1200" b="1" kern="1200" spc="-30" baseline="0" dirty="0">
              <a:solidFill>
                <a:srgbClr val="003D79"/>
              </a:solidFill>
            </a:rPr>
            <a:t> винагороди</a:t>
          </a:r>
        </a:p>
      </dgm:t>
    </dgm:pt>
    <dgm:pt modelId="{2706162E-3724-440D-BA31-DDE7F29185F4}" type="parTrans" cxnId="{E807D9FE-8466-48DE-A9A4-59B76DD1F381}">
      <dgm:prSet/>
      <dgm:spPr/>
      <dgm:t>
        <a:bodyPr/>
        <a:lstStyle/>
        <a:p>
          <a:endParaRPr lang="uk-UA" sz="1200">
            <a:solidFill>
              <a:srgbClr val="003D79"/>
            </a:solidFill>
          </a:endParaRPr>
        </a:p>
      </dgm:t>
    </dgm:pt>
    <dgm:pt modelId="{8D39347C-DD83-4529-BDBB-3BFEDBB7DBD2}" type="sibTrans" cxnId="{E807D9FE-8466-48DE-A9A4-59B76DD1F381}">
      <dgm:prSet/>
      <dgm:spPr/>
      <dgm:t>
        <a:bodyPr/>
        <a:lstStyle/>
        <a:p>
          <a:endParaRPr lang="uk-UA" sz="1200">
            <a:solidFill>
              <a:srgbClr val="003D79"/>
            </a:solidFill>
          </a:endParaRPr>
        </a:p>
      </dgm:t>
    </dgm:pt>
    <dgm:pt modelId="{4EEE629B-4C93-466E-80D5-C63CD5BA877B}">
      <dgm:prSet custT="1"/>
      <dgm:spPr>
        <a:noFill/>
        <a:ln>
          <a:noFill/>
        </a:ln>
        <a:effectLst/>
      </dgm:spPr>
      <dgm:t>
        <a:bodyPr spcFirstLastPara="0" vert="horz" wrap="square" lIns="0" tIns="0" rIns="0" bIns="0" numCol="1" spcCol="1270" anchor="ctr" anchorCtr="0"/>
        <a:lstStyle/>
        <a:p>
          <a:r>
            <a:rPr lang="uk-UA" sz="1200" b="1" kern="1200" spc="-30" baseline="0" dirty="0">
              <a:solidFill>
                <a:srgbClr val="003D79"/>
              </a:solidFill>
              <a:latin typeface="Aptos" panose="02110004020202020204"/>
              <a:ea typeface="+mn-ea"/>
              <a:cs typeface="+mn-cs"/>
            </a:rPr>
            <a:t>Кому доступне фінансування</a:t>
          </a:r>
        </a:p>
      </dgm:t>
    </dgm:pt>
    <dgm:pt modelId="{09E5FE22-8406-4046-B380-151E56E0E7FA}" type="sibTrans" cxnId="{DB02B0FA-9707-4EEE-BAC6-BF6808BA9FC8}">
      <dgm:prSet/>
      <dgm:spPr/>
      <dgm:t>
        <a:bodyPr/>
        <a:lstStyle/>
        <a:p>
          <a:endParaRPr lang="uk-UA" sz="1200">
            <a:solidFill>
              <a:srgbClr val="003D79"/>
            </a:solidFill>
          </a:endParaRPr>
        </a:p>
      </dgm:t>
    </dgm:pt>
    <dgm:pt modelId="{128D7DE4-563C-4978-93AA-F0A893133490}" type="parTrans" cxnId="{DB02B0FA-9707-4EEE-BAC6-BF6808BA9FC8}">
      <dgm:prSet/>
      <dgm:spPr/>
      <dgm:t>
        <a:bodyPr/>
        <a:lstStyle/>
        <a:p>
          <a:endParaRPr lang="uk-UA" sz="1200">
            <a:solidFill>
              <a:srgbClr val="003D79"/>
            </a:solidFill>
          </a:endParaRPr>
        </a:p>
      </dgm:t>
    </dgm:pt>
    <dgm:pt modelId="{97B47FDA-6C98-47FD-ACA4-FA6A3CE60EE6}">
      <dgm:prSet custT="1"/>
      <dgm:spPr/>
      <dgm:t>
        <a:bodyPr lIns="0" tIns="0" rIns="0" anchor="ctr" anchorCtr="0"/>
        <a:lstStyle/>
        <a:p>
          <a:r>
            <a:rPr lang="uk-UA" sz="1200" b="1" kern="1200" spc="-30" baseline="0" dirty="0">
              <a:solidFill>
                <a:srgbClr val="003D79"/>
              </a:solidFill>
              <a:latin typeface="Aptos" panose="02110004020202020204"/>
              <a:ea typeface="+mn-ea"/>
              <a:cs typeface="+mn-cs"/>
            </a:rPr>
            <a:t>Розмір фінансування</a:t>
          </a:r>
        </a:p>
      </dgm:t>
    </dgm:pt>
    <dgm:pt modelId="{26628F64-3FD1-43D9-B8E4-B2C4816B7FBD}" type="parTrans" cxnId="{6FC50DC9-0426-4659-9028-8C1EE03525DC}">
      <dgm:prSet/>
      <dgm:spPr/>
      <dgm:t>
        <a:bodyPr/>
        <a:lstStyle/>
        <a:p>
          <a:endParaRPr lang="uk-UA"/>
        </a:p>
      </dgm:t>
    </dgm:pt>
    <dgm:pt modelId="{6DC0BAEC-03F2-4495-9A03-783D6498AD67}" type="sibTrans" cxnId="{6FC50DC9-0426-4659-9028-8C1EE03525DC}">
      <dgm:prSet/>
      <dgm:spPr/>
      <dgm:t>
        <a:bodyPr/>
        <a:lstStyle/>
        <a:p>
          <a:endParaRPr lang="uk-UA"/>
        </a:p>
      </dgm:t>
    </dgm:pt>
    <dgm:pt modelId="{200B2937-53FF-4E1A-8698-8891FB8CDE3E}" type="pres">
      <dgm:prSet presAssocID="{9B064DE2-8656-4601-8736-F7B5D702CD37}" presName="Name0" presStyleCnt="0">
        <dgm:presLayoutVars>
          <dgm:dir/>
          <dgm:resizeHandles val="exact"/>
        </dgm:presLayoutVars>
      </dgm:prSet>
      <dgm:spPr/>
    </dgm:pt>
    <dgm:pt modelId="{261A2F1E-3F94-4DF4-8698-F707A1287592}" type="pres">
      <dgm:prSet presAssocID="{6379862D-7428-41D6-9B33-D03A20DF99BF}" presName="compNode" presStyleCnt="0"/>
      <dgm:spPr/>
    </dgm:pt>
    <dgm:pt modelId="{92514C7E-F3C6-4E11-868A-1CB6609616EE}" type="pres">
      <dgm:prSet presAssocID="{6379862D-7428-41D6-9B33-D03A20DF99BF}" presName="pictRect" presStyleLbl="node1" presStyleIdx="0" presStyleCnt="8" custScaleX="91894" custScaleY="97891" custLinFactNeighborX="-4308" custLinFactNeighborY="16162"/>
      <dgm:spPr>
        <a:blipFill dpi="0" rotWithShape="1"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 t="-12334" b="-12334"/>
          </a:stretch>
        </a:blipFill>
      </dgm:spPr>
      <dgm:extLst>
        <a:ext uri="{E40237B7-FDA0-4F09-8148-C483321AD2D9}">
          <dgm14:cNvPr xmlns:dgm14="http://schemas.microsoft.com/office/drawing/2010/diagram" id="0" name="" descr="Flip calendar with solid fill"/>
        </a:ext>
      </dgm:extLst>
    </dgm:pt>
    <dgm:pt modelId="{784A7A97-E4F6-4C65-9798-5FC3ED68FC6E}" type="pres">
      <dgm:prSet presAssocID="{6379862D-7428-41D6-9B33-D03A20DF99BF}" presName="textRect" presStyleLbl="revTx" presStyleIdx="0" presStyleCnt="8" custLinFactNeighborX="-11610" custLinFactNeighborY="18096">
        <dgm:presLayoutVars>
          <dgm:bulletEnabled val="1"/>
        </dgm:presLayoutVars>
      </dgm:prSet>
      <dgm:spPr>
        <a:xfrm>
          <a:off x="4783" y="818702"/>
          <a:ext cx="1063460" cy="394543"/>
        </a:xfrm>
        <a:prstGeom prst="rect">
          <a:avLst/>
        </a:prstGeom>
      </dgm:spPr>
    </dgm:pt>
    <dgm:pt modelId="{887C7443-47C9-45A4-8BAB-B8D982A01438}" type="pres">
      <dgm:prSet presAssocID="{A8604B8D-DC88-4E2A-AD12-3AC973BE31D7}" presName="sibTrans" presStyleLbl="sibTrans2D1" presStyleIdx="0" presStyleCnt="0"/>
      <dgm:spPr/>
    </dgm:pt>
    <dgm:pt modelId="{9A540369-DE33-4CC7-8D1D-6846ABE36B4D}" type="pres">
      <dgm:prSet presAssocID="{811B4760-AD3B-4E56-B61B-69307DB17641}" presName="compNode" presStyleCnt="0"/>
      <dgm:spPr/>
    </dgm:pt>
    <dgm:pt modelId="{7BE4ADBD-1F18-47BC-AACA-21A9C1164674}" type="pres">
      <dgm:prSet presAssocID="{811B4760-AD3B-4E56-B61B-69307DB17641}" presName="pictRect" presStyleLbl="node1" presStyleIdx="1" presStyleCnt="8" custScaleX="98628" custScaleY="85975" custLinFactNeighborX="1006" custLinFactNeighborY="33955"/>
      <dgm:spPr>
        <a:blipFill dpi="0" rotWithShape="1">
          <a:blip xmlns:r="http://schemas.openxmlformats.org/officeDocument/2006/relationships" r:embed="rId2">
            <a:alphaModFix/>
            <a:duotone>
              <a:schemeClr val="accent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  <a14:imgEffect>
                      <a14:brightnessContrast bright="-94000" contrast="6000"/>
                    </a14:imgEffect>
                  </a14:imgLayer>
                </a14:imgProps>
              </a:ext>
            </a:extLst>
          </a:blip>
          <a:srcRect/>
          <a:stretch>
            <a:fillRect l="5993" t="868" r="5993" b="868"/>
          </a:stretch>
        </a:blipFill>
      </dgm:spPr>
    </dgm:pt>
    <dgm:pt modelId="{E79D3B9E-C15B-4D29-A412-E765755D1CB9}" type="pres">
      <dgm:prSet presAssocID="{811B4760-AD3B-4E56-B61B-69307DB17641}" presName="textRect" presStyleLbl="revTx" presStyleIdx="1" presStyleCnt="8" custLinFactNeighborX="2502" custLinFactNeighborY="3801">
        <dgm:presLayoutVars>
          <dgm:bulletEnabled val="1"/>
        </dgm:presLayoutVars>
      </dgm:prSet>
      <dgm:spPr>
        <a:xfrm>
          <a:off x="1174634" y="818702"/>
          <a:ext cx="1063460" cy="394543"/>
        </a:xfrm>
        <a:prstGeom prst="rect">
          <a:avLst/>
        </a:prstGeom>
      </dgm:spPr>
    </dgm:pt>
    <dgm:pt modelId="{CD22E2C6-8714-4EC8-934F-79F0E1382913}" type="pres">
      <dgm:prSet presAssocID="{10B102F5-5D5B-4264-8FFB-854404CB8DAD}" presName="sibTrans" presStyleLbl="sibTrans2D1" presStyleIdx="0" presStyleCnt="0"/>
      <dgm:spPr/>
    </dgm:pt>
    <dgm:pt modelId="{6EA2E012-E999-4359-8BFB-B0CDB58474C8}" type="pres">
      <dgm:prSet presAssocID="{6F105DBB-47E5-47D0-A74B-3492BF27D706}" presName="compNode" presStyleCnt="0"/>
      <dgm:spPr/>
    </dgm:pt>
    <dgm:pt modelId="{0FFE5945-D776-4E39-AF98-B3C2CB5DCA07}" type="pres">
      <dgm:prSet presAssocID="{6F105DBB-47E5-47D0-A74B-3492BF27D706}" presName="pictRect" presStyleLbl="node1" presStyleIdx="2" presStyleCnt="8" custScaleX="81582" custScaleY="96155" custLinFactNeighborX="-1976" custLinFactNeighborY="27518"/>
      <dgm:spPr>
        <a:blipFill dpi="0" rotWithShape="1">
          <a:blip xmlns:r="http://schemas.openxmlformats.org/officeDocument/2006/relationships" r:embed="rId4">
            <a:duotone>
              <a:schemeClr val="accent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srcRect/>
          <a:stretch>
            <a:fillRect l="7685" t="6748" r="7685" b="6748"/>
          </a:stretch>
        </a:blipFill>
      </dgm:spPr>
    </dgm:pt>
    <dgm:pt modelId="{A8ED9B20-7C33-44B1-AD3D-89DBA6D7DEE3}" type="pres">
      <dgm:prSet presAssocID="{6F105DBB-47E5-47D0-A74B-3492BF27D706}" presName="textRect" presStyleLbl="revTx" presStyleIdx="2" presStyleCnt="8" custLinFactNeighborX="269" custLinFactNeighborY="28359">
        <dgm:presLayoutVars>
          <dgm:bulletEnabled val="1"/>
        </dgm:presLayoutVars>
      </dgm:prSet>
      <dgm:spPr>
        <a:xfrm>
          <a:off x="2420489" y="807695"/>
          <a:ext cx="1064301" cy="394855"/>
        </a:xfrm>
        <a:prstGeom prst="rect">
          <a:avLst/>
        </a:prstGeom>
      </dgm:spPr>
    </dgm:pt>
    <dgm:pt modelId="{6F7EA892-2029-467D-A134-9D4CF648B41D}" type="pres">
      <dgm:prSet presAssocID="{6738449D-93D2-46BF-B9D9-B9C8D9D17B6E}" presName="sibTrans" presStyleLbl="sibTrans2D1" presStyleIdx="0" presStyleCnt="0"/>
      <dgm:spPr/>
    </dgm:pt>
    <dgm:pt modelId="{2814C0B7-3C0D-4C7A-A576-69A4EC7858BC}" type="pres">
      <dgm:prSet presAssocID="{423CE395-33AC-4B6B-BC00-F006F82D2F8B}" presName="compNode" presStyleCnt="0"/>
      <dgm:spPr/>
    </dgm:pt>
    <dgm:pt modelId="{CABD12C7-3756-42D5-A0B1-714E8470B9A3}" type="pres">
      <dgm:prSet presAssocID="{423CE395-33AC-4B6B-BC00-F006F82D2F8B}" presName="pictRect" presStyleLbl="node1" presStyleIdx="3" presStyleCnt="8" custScaleX="78944" custScaleY="72793" custLinFactNeighborX="-4155" custLinFactNeighborY="30984"/>
      <dgm:spPr>
        <a:blipFill dpi="0" rotWithShape="1"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 l="4300" t="-11415" r="4300" b="-11415"/>
          </a:stretch>
        </a:blipFill>
      </dgm:spPr>
      <dgm:extLst>
        <a:ext uri="{E40237B7-FDA0-4F09-8148-C483321AD2D9}">
          <dgm14:cNvPr xmlns:dgm14="http://schemas.microsoft.com/office/drawing/2010/diagram" id="0" name="" descr="Presentation with checklist with solid fill"/>
        </a:ext>
      </dgm:extLst>
    </dgm:pt>
    <dgm:pt modelId="{3528CC63-76A0-4BD9-9B33-A30BD6AD9CFC}" type="pres">
      <dgm:prSet presAssocID="{423CE395-33AC-4B6B-BC00-F006F82D2F8B}" presName="textRect" presStyleLbl="revTx" presStyleIdx="3" presStyleCnt="8" custLinFactNeighborX="-3084" custLinFactNeighborY="38478">
        <dgm:presLayoutVars>
          <dgm:bulletEnabled val="1"/>
        </dgm:presLayoutVars>
      </dgm:prSet>
      <dgm:spPr>
        <a:xfrm>
          <a:off x="3514337" y="818702"/>
          <a:ext cx="1063460" cy="394543"/>
        </a:xfrm>
        <a:prstGeom prst="rect">
          <a:avLst/>
        </a:prstGeom>
      </dgm:spPr>
    </dgm:pt>
    <dgm:pt modelId="{F554229C-4B24-4039-9E19-6AD4B4A7F281}" type="pres">
      <dgm:prSet presAssocID="{E07AF054-8F39-4E5C-9312-9C7B5D0EE05E}" presName="sibTrans" presStyleLbl="sibTrans2D1" presStyleIdx="0" presStyleCnt="0"/>
      <dgm:spPr/>
    </dgm:pt>
    <dgm:pt modelId="{71B13861-0B0E-4B58-AFAB-425C54E234F9}" type="pres">
      <dgm:prSet presAssocID="{4EEE629B-4C93-466E-80D5-C63CD5BA877B}" presName="compNode" presStyleCnt="0"/>
      <dgm:spPr/>
    </dgm:pt>
    <dgm:pt modelId="{C223D397-CCE4-4CB2-BE96-47E2122BF0E6}" type="pres">
      <dgm:prSet presAssocID="{4EEE629B-4C93-466E-80D5-C63CD5BA877B}" presName="pictRect" presStyleLbl="node1" presStyleIdx="4" presStyleCnt="8" custScaleX="79018" custScaleY="71899" custLinFactNeighborX="-5389" custLinFactNeighborY="25464"/>
      <dgm:spPr>
        <a:blipFill dpi="0" rotWithShape="1">
          <a:blip xmlns:r="http://schemas.openxmlformats.org/officeDocument/2006/relationships" r:embed="rId6">
            <a:duotone>
              <a:schemeClr val="accent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5600"/>
                    </a14:imgEffect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/>
          <a:stretch>
            <a:fillRect l="9378" t="3325" r="9378" b="3325"/>
          </a:stretch>
        </a:blipFill>
      </dgm:spPr>
    </dgm:pt>
    <dgm:pt modelId="{1B139E09-E580-48DF-8CCF-A92E09EA4B88}" type="pres">
      <dgm:prSet presAssocID="{4EEE629B-4C93-466E-80D5-C63CD5BA877B}" presName="textRect" presStyleLbl="revTx" presStyleIdx="4" presStyleCnt="8" custLinFactNeighborX="-4356" custLinFactNeighborY="23435">
        <dgm:presLayoutVars>
          <dgm:bulletEnabled val="1"/>
        </dgm:presLayoutVars>
      </dgm:prSet>
      <dgm:spPr>
        <a:xfrm>
          <a:off x="4684188" y="818702"/>
          <a:ext cx="1063460" cy="394543"/>
        </a:xfrm>
        <a:prstGeom prst="rect">
          <a:avLst/>
        </a:prstGeom>
      </dgm:spPr>
    </dgm:pt>
    <dgm:pt modelId="{CA4DD929-F6AC-49EA-816E-4BB906E362F9}" type="pres">
      <dgm:prSet presAssocID="{09E5FE22-8406-4046-B380-151E56E0E7FA}" presName="sibTrans" presStyleLbl="sibTrans2D1" presStyleIdx="0" presStyleCnt="0"/>
      <dgm:spPr/>
    </dgm:pt>
    <dgm:pt modelId="{5B633B33-8B3C-407A-9D7E-B3C883B09AF1}" type="pres">
      <dgm:prSet presAssocID="{FAD931E5-9E26-405C-BB08-1FC571061C35}" presName="compNode" presStyleCnt="0"/>
      <dgm:spPr/>
    </dgm:pt>
    <dgm:pt modelId="{16E090BD-5294-4B57-B4ED-DCC8FC29BEDA}" type="pres">
      <dgm:prSet presAssocID="{FAD931E5-9E26-405C-BB08-1FC571061C35}" presName="pictRect" presStyleLbl="node1" presStyleIdx="5" presStyleCnt="8" custLinFactNeighborX="-90" custLinFactNeighborY="12146"/>
      <dgm:spPr>
        <a:blipFill dpi="0" rotWithShape="1"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 l="7685" t="868" r="7685" b="868"/>
          </a:stretch>
        </a:blipFill>
      </dgm:spPr>
      <dgm:extLst>
        <a:ext uri="{E40237B7-FDA0-4F09-8148-C483321AD2D9}">
          <dgm14:cNvPr xmlns:dgm14="http://schemas.microsoft.com/office/drawing/2010/diagram" id="0" name="" descr="Money with solid fill"/>
        </a:ext>
      </dgm:extLst>
    </dgm:pt>
    <dgm:pt modelId="{B0987C7D-9E87-4C35-AB75-E40BCC05DF95}" type="pres">
      <dgm:prSet presAssocID="{FAD931E5-9E26-405C-BB08-1FC571061C35}" presName="textRect" presStyleLbl="revTx" presStyleIdx="5" presStyleCnt="8" custLinFactNeighborX="3588" custLinFactNeighborY="11484">
        <dgm:presLayoutVars>
          <dgm:bulletEnabled val="1"/>
        </dgm:presLayoutVars>
      </dgm:prSet>
      <dgm:spPr/>
    </dgm:pt>
    <dgm:pt modelId="{3B893F83-E6B6-42CB-A983-AC00F4ACC668}" type="pres">
      <dgm:prSet presAssocID="{A146F356-EB86-4922-8521-3FF3F87D19EB}" presName="sibTrans" presStyleLbl="sibTrans2D1" presStyleIdx="0" presStyleCnt="0"/>
      <dgm:spPr/>
    </dgm:pt>
    <dgm:pt modelId="{366664A9-D35E-4E16-B3CC-BF0830C412A8}" type="pres">
      <dgm:prSet presAssocID="{97B47FDA-6C98-47FD-ACA4-FA6A3CE60EE6}" presName="compNode" presStyleCnt="0"/>
      <dgm:spPr/>
    </dgm:pt>
    <dgm:pt modelId="{85A5ECE9-67DD-48F7-91E3-B77CC767EBF8}" type="pres">
      <dgm:prSet presAssocID="{97B47FDA-6C98-47FD-ACA4-FA6A3CE60EE6}" presName="pictRect" presStyleLbl="node1" presStyleIdx="6" presStyleCnt="8" custScaleX="79762" custScaleY="94652" custLinFactNeighborX="-1485" custLinFactNeighborY="15518"/>
      <dgm:spPr>
        <a:blipFill dpi="0" rotWithShape="1"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 l="-7295" t="5878" r="-7295" b="5878"/>
          </a:stretch>
        </a:blipFill>
      </dgm:spPr>
    </dgm:pt>
    <dgm:pt modelId="{D40B53B1-6950-408E-B521-72774A978593}" type="pres">
      <dgm:prSet presAssocID="{97B47FDA-6C98-47FD-ACA4-FA6A3CE60EE6}" presName="textRect" presStyleLbl="revTx" presStyleIdx="6" presStyleCnt="8" custLinFactNeighborX="-548" custLinFactNeighborY="16530">
        <dgm:presLayoutVars>
          <dgm:bulletEnabled val="1"/>
        </dgm:presLayoutVars>
      </dgm:prSet>
      <dgm:spPr/>
    </dgm:pt>
    <dgm:pt modelId="{CEC42009-C9B8-4BC0-B99C-F2064C4937D1}" type="pres">
      <dgm:prSet presAssocID="{6DC0BAEC-03F2-4495-9A03-783D6498AD67}" presName="sibTrans" presStyleLbl="sibTrans2D1" presStyleIdx="0" presStyleCnt="0"/>
      <dgm:spPr/>
    </dgm:pt>
    <dgm:pt modelId="{F9080ED8-AA48-4C8E-A6E1-66128EBDC91F}" type="pres">
      <dgm:prSet presAssocID="{BC08F82B-A0E5-4D99-A92F-0A2329D81A6B}" presName="compNode" presStyleCnt="0"/>
      <dgm:spPr/>
    </dgm:pt>
    <dgm:pt modelId="{3A539D0F-D03C-4AD5-8651-846684C7620C}" type="pres">
      <dgm:prSet presAssocID="{BC08F82B-A0E5-4D99-A92F-0A2329D81A6B}" presName="pictRect" presStyleLbl="node1" presStyleIdx="7" presStyleCnt="8" custScaleX="84650" custScaleY="82007" custLinFactNeighborX="-6836" custLinFactNeighborY="17406"/>
      <dgm:spPr>
        <a:blipFill dpi="0" rotWithShape="1"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 t="-13872" b="-13872"/>
          </a:stretch>
        </a:blipFill>
      </dgm:spPr>
      <dgm:extLst>
        <a:ext uri="{E40237B7-FDA0-4F09-8148-C483321AD2D9}">
          <dgm14:cNvPr xmlns:dgm14="http://schemas.microsoft.com/office/drawing/2010/diagram" id="0" name="" descr="Downward trend graph with solid fill"/>
        </a:ext>
      </dgm:extLst>
    </dgm:pt>
    <dgm:pt modelId="{516C7D04-9F7E-4EA1-B18F-6C8AE22D4150}" type="pres">
      <dgm:prSet presAssocID="{BC08F82B-A0E5-4D99-A92F-0A2329D81A6B}" presName="textRect" presStyleLbl="revTx" presStyleIdx="7" presStyleCnt="8" custLinFactNeighborX="-161" custLinFactNeighborY="20599">
        <dgm:presLayoutVars>
          <dgm:bulletEnabled val="1"/>
        </dgm:presLayoutVars>
      </dgm:prSet>
      <dgm:spPr>
        <a:xfrm>
          <a:off x="8193742" y="818702"/>
          <a:ext cx="1063460" cy="394543"/>
        </a:xfrm>
        <a:prstGeom prst="rect">
          <a:avLst/>
        </a:prstGeom>
      </dgm:spPr>
    </dgm:pt>
  </dgm:ptLst>
  <dgm:cxnLst>
    <dgm:cxn modelId="{8E08390D-0719-44E7-BB00-8F2D84F146A9}" type="presOf" srcId="{10B102F5-5D5B-4264-8FFB-854404CB8DAD}" destId="{CD22E2C6-8714-4EC8-934F-79F0E1382913}" srcOrd="0" destOrd="0" presId="urn:microsoft.com/office/officeart/2005/8/layout/pList1"/>
    <dgm:cxn modelId="{5F02820E-ECE4-45D7-BA2A-0C638B111C20}" type="presOf" srcId="{6DC0BAEC-03F2-4495-9A03-783D6498AD67}" destId="{CEC42009-C9B8-4BC0-B99C-F2064C4937D1}" srcOrd="0" destOrd="0" presId="urn:microsoft.com/office/officeart/2005/8/layout/pList1"/>
    <dgm:cxn modelId="{ACBDC118-D821-4297-825D-5D5F4F8779AD}" srcId="{9B064DE2-8656-4601-8736-F7B5D702CD37}" destId="{423CE395-33AC-4B6B-BC00-F006F82D2F8B}" srcOrd="3" destOrd="0" parTransId="{CFEA0C58-18D6-42C4-B9EE-1AD4E3FE7A04}" sibTransId="{E07AF054-8F39-4E5C-9312-9C7B5D0EE05E}"/>
    <dgm:cxn modelId="{529C391D-B275-4CE2-B3F7-365DBAC047BF}" type="presOf" srcId="{A146F356-EB86-4922-8521-3FF3F87D19EB}" destId="{3B893F83-E6B6-42CB-A983-AC00F4ACC668}" srcOrd="0" destOrd="0" presId="urn:microsoft.com/office/officeart/2005/8/layout/pList1"/>
    <dgm:cxn modelId="{7680F620-AA6A-47A4-9928-B68027E95DAD}" srcId="{9B064DE2-8656-4601-8736-F7B5D702CD37}" destId="{6379862D-7428-41D6-9B33-D03A20DF99BF}" srcOrd="0" destOrd="0" parTransId="{BBFD06ED-37E0-49FB-B760-74D71F815531}" sibTransId="{A8604B8D-DC88-4E2A-AD12-3AC973BE31D7}"/>
    <dgm:cxn modelId="{7FEA083A-7777-43AB-8728-DA9A3DDE8B21}" type="presOf" srcId="{423CE395-33AC-4B6B-BC00-F006F82D2F8B}" destId="{3528CC63-76A0-4BD9-9B33-A30BD6AD9CFC}" srcOrd="0" destOrd="0" presId="urn:microsoft.com/office/officeart/2005/8/layout/pList1"/>
    <dgm:cxn modelId="{F9534D4B-C1AD-403A-A703-C17A0695A691}" type="presOf" srcId="{09E5FE22-8406-4046-B380-151E56E0E7FA}" destId="{CA4DD929-F6AC-49EA-816E-4BB906E362F9}" srcOrd="0" destOrd="0" presId="urn:microsoft.com/office/officeart/2005/8/layout/pList1"/>
    <dgm:cxn modelId="{7F36A05A-E05D-4D2D-A5F5-82E993267E07}" type="presOf" srcId="{9B064DE2-8656-4601-8736-F7B5D702CD37}" destId="{200B2937-53FF-4E1A-8698-8891FB8CDE3E}" srcOrd="0" destOrd="0" presId="urn:microsoft.com/office/officeart/2005/8/layout/pList1"/>
    <dgm:cxn modelId="{D6BE1B8B-562F-4461-972A-F5358A798593}" srcId="{9B064DE2-8656-4601-8736-F7B5D702CD37}" destId="{6F105DBB-47E5-47D0-A74B-3492BF27D706}" srcOrd="2" destOrd="0" parTransId="{F769E9C7-39B4-49C9-8834-0AE592B70C34}" sibTransId="{6738449D-93D2-46BF-B9D9-B9C8D9D17B6E}"/>
    <dgm:cxn modelId="{A2F7D3A4-FF33-4C27-8A93-A919F9C98EBE}" type="presOf" srcId="{97B47FDA-6C98-47FD-ACA4-FA6A3CE60EE6}" destId="{D40B53B1-6950-408E-B521-72774A978593}" srcOrd="0" destOrd="0" presId="urn:microsoft.com/office/officeart/2005/8/layout/pList1"/>
    <dgm:cxn modelId="{133263AE-7B1B-473D-BBA8-143FDB249DDA}" srcId="{9B064DE2-8656-4601-8736-F7B5D702CD37}" destId="{FAD931E5-9E26-405C-BB08-1FC571061C35}" srcOrd="5" destOrd="0" parTransId="{0F0B226E-0CDC-40B8-BF64-1AF22F9611F5}" sibTransId="{A146F356-EB86-4922-8521-3FF3F87D19EB}"/>
    <dgm:cxn modelId="{C7B1E7B4-EB17-4342-B39D-B96F3540B2BA}" type="presOf" srcId="{6738449D-93D2-46BF-B9D9-B9C8D9D17B6E}" destId="{6F7EA892-2029-467D-A134-9D4CF648B41D}" srcOrd="0" destOrd="0" presId="urn:microsoft.com/office/officeart/2005/8/layout/pList1"/>
    <dgm:cxn modelId="{6FC50DC9-0426-4659-9028-8C1EE03525DC}" srcId="{9B064DE2-8656-4601-8736-F7B5D702CD37}" destId="{97B47FDA-6C98-47FD-ACA4-FA6A3CE60EE6}" srcOrd="6" destOrd="0" parTransId="{26628F64-3FD1-43D9-B8E4-B2C4816B7FBD}" sibTransId="{6DC0BAEC-03F2-4495-9A03-783D6498AD67}"/>
    <dgm:cxn modelId="{421F69D3-D2DC-476F-B625-C4FEE0D10CA5}" type="presOf" srcId="{A8604B8D-DC88-4E2A-AD12-3AC973BE31D7}" destId="{887C7443-47C9-45A4-8BAB-B8D982A01438}" srcOrd="0" destOrd="0" presId="urn:microsoft.com/office/officeart/2005/8/layout/pList1"/>
    <dgm:cxn modelId="{06C545D8-2296-4026-9024-E92B2CFD2174}" type="presOf" srcId="{BC08F82B-A0E5-4D99-A92F-0A2329D81A6B}" destId="{516C7D04-9F7E-4EA1-B18F-6C8AE22D4150}" srcOrd="0" destOrd="0" presId="urn:microsoft.com/office/officeart/2005/8/layout/pList1"/>
    <dgm:cxn modelId="{3884CCE2-93FD-4730-8C1B-56074E9E81D3}" srcId="{9B064DE2-8656-4601-8736-F7B5D702CD37}" destId="{811B4760-AD3B-4E56-B61B-69307DB17641}" srcOrd="1" destOrd="0" parTransId="{3862874C-7E21-4FC8-816F-E75D3A8896CE}" sibTransId="{10B102F5-5D5B-4264-8FFB-854404CB8DAD}"/>
    <dgm:cxn modelId="{030434EB-F136-4A52-B25A-F7C5D7952688}" type="presOf" srcId="{811B4760-AD3B-4E56-B61B-69307DB17641}" destId="{E79D3B9E-C15B-4D29-A412-E765755D1CB9}" srcOrd="0" destOrd="0" presId="urn:microsoft.com/office/officeart/2005/8/layout/pList1"/>
    <dgm:cxn modelId="{EBA851ED-A124-4B08-8AE9-18D1E5B4EEB5}" type="presOf" srcId="{E07AF054-8F39-4E5C-9312-9C7B5D0EE05E}" destId="{F554229C-4B24-4039-9E19-6AD4B4A7F281}" srcOrd="0" destOrd="0" presId="urn:microsoft.com/office/officeart/2005/8/layout/pList1"/>
    <dgm:cxn modelId="{52D5C5EE-376B-45E4-BD9B-CD9F66868FB1}" type="presOf" srcId="{4EEE629B-4C93-466E-80D5-C63CD5BA877B}" destId="{1B139E09-E580-48DF-8CCF-A92E09EA4B88}" srcOrd="0" destOrd="0" presId="urn:microsoft.com/office/officeart/2005/8/layout/pList1"/>
    <dgm:cxn modelId="{73978AF6-CADF-486B-9497-05CE3E087128}" type="presOf" srcId="{FAD931E5-9E26-405C-BB08-1FC571061C35}" destId="{B0987C7D-9E87-4C35-AB75-E40BCC05DF95}" srcOrd="0" destOrd="0" presId="urn:microsoft.com/office/officeart/2005/8/layout/pList1"/>
    <dgm:cxn modelId="{75BDC9F7-4C60-413D-A6D3-AF039E218C25}" type="presOf" srcId="{6379862D-7428-41D6-9B33-D03A20DF99BF}" destId="{784A7A97-E4F6-4C65-9798-5FC3ED68FC6E}" srcOrd="0" destOrd="0" presId="urn:microsoft.com/office/officeart/2005/8/layout/pList1"/>
    <dgm:cxn modelId="{DB02B0FA-9707-4EEE-BAC6-BF6808BA9FC8}" srcId="{9B064DE2-8656-4601-8736-F7B5D702CD37}" destId="{4EEE629B-4C93-466E-80D5-C63CD5BA877B}" srcOrd="4" destOrd="0" parTransId="{128D7DE4-563C-4978-93AA-F0A893133490}" sibTransId="{09E5FE22-8406-4046-B380-151E56E0E7FA}"/>
    <dgm:cxn modelId="{ABB7D2FB-5CA5-4859-B9B4-213B804D5B57}" type="presOf" srcId="{6F105DBB-47E5-47D0-A74B-3492BF27D706}" destId="{A8ED9B20-7C33-44B1-AD3D-89DBA6D7DEE3}" srcOrd="0" destOrd="0" presId="urn:microsoft.com/office/officeart/2005/8/layout/pList1"/>
    <dgm:cxn modelId="{E807D9FE-8466-48DE-A9A4-59B76DD1F381}" srcId="{9B064DE2-8656-4601-8736-F7B5D702CD37}" destId="{BC08F82B-A0E5-4D99-A92F-0A2329D81A6B}" srcOrd="7" destOrd="0" parTransId="{2706162E-3724-440D-BA31-DDE7F29185F4}" sibTransId="{8D39347C-DD83-4529-BDBB-3BFEDBB7DBD2}"/>
    <dgm:cxn modelId="{95E234B4-B340-465E-8DC0-B92399F0FD65}" type="presParOf" srcId="{200B2937-53FF-4E1A-8698-8891FB8CDE3E}" destId="{261A2F1E-3F94-4DF4-8698-F707A1287592}" srcOrd="0" destOrd="0" presId="urn:microsoft.com/office/officeart/2005/8/layout/pList1"/>
    <dgm:cxn modelId="{795445BF-7482-4417-B372-860A1D486289}" type="presParOf" srcId="{261A2F1E-3F94-4DF4-8698-F707A1287592}" destId="{92514C7E-F3C6-4E11-868A-1CB6609616EE}" srcOrd="0" destOrd="0" presId="urn:microsoft.com/office/officeart/2005/8/layout/pList1"/>
    <dgm:cxn modelId="{47533EB6-7A44-4D22-8BCD-F33BAA4C831B}" type="presParOf" srcId="{261A2F1E-3F94-4DF4-8698-F707A1287592}" destId="{784A7A97-E4F6-4C65-9798-5FC3ED68FC6E}" srcOrd="1" destOrd="0" presId="urn:microsoft.com/office/officeart/2005/8/layout/pList1"/>
    <dgm:cxn modelId="{DF74D75F-020A-4152-83B4-07DB2C0A3513}" type="presParOf" srcId="{200B2937-53FF-4E1A-8698-8891FB8CDE3E}" destId="{887C7443-47C9-45A4-8BAB-B8D982A01438}" srcOrd="1" destOrd="0" presId="urn:microsoft.com/office/officeart/2005/8/layout/pList1"/>
    <dgm:cxn modelId="{03835A27-9877-490B-8E10-F32323BA3A55}" type="presParOf" srcId="{200B2937-53FF-4E1A-8698-8891FB8CDE3E}" destId="{9A540369-DE33-4CC7-8D1D-6846ABE36B4D}" srcOrd="2" destOrd="0" presId="urn:microsoft.com/office/officeart/2005/8/layout/pList1"/>
    <dgm:cxn modelId="{BEB33D7A-C9B2-4579-91D9-5A8D21F91C64}" type="presParOf" srcId="{9A540369-DE33-4CC7-8D1D-6846ABE36B4D}" destId="{7BE4ADBD-1F18-47BC-AACA-21A9C1164674}" srcOrd="0" destOrd="0" presId="urn:microsoft.com/office/officeart/2005/8/layout/pList1"/>
    <dgm:cxn modelId="{CEBE1E92-8159-4389-88CE-7857FB89BE21}" type="presParOf" srcId="{9A540369-DE33-4CC7-8D1D-6846ABE36B4D}" destId="{E79D3B9E-C15B-4D29-A412-E765755D1CB9}" srcOrd="1" destOrd="0" presId="urn:microsoft.com/office/officeart/2005/8/layout/pList1"/>
    <dgm:cxn modelId="{25E890AA-6E21-4119-9825-900860E4C3B9}" type="presParOf" srcId="{200B2937-53FF-4E1A-8698-8891FB8CDE3E}" destId="{CD22E2C6-8714-4EC8-934F-79F0E1382913}" srcOrd="3" destOrd="0" presId="urn:microsoft.com/office/officeart/2005/8/layout/pList1"/>
    <dgm:cxn modelId="{8E7EA4D5-D26C-488A-8F78-834FCEEE76E5}" type="presParOf" srcId="{200B2937-53FF-4E1A-8698-8891FB8CDE3E}" destId="{6EA2E012-E999-4359-8BFB-B0CDB58474C8}" srcOrd="4" destOrd="0" presId="urn:microsoft.com/office/officeart/2005/8/layout/pList1"/>
    <dgm:cxn modelId="{C87C2C95-601A-4053-BADD-59670443ABE1}" type="presParOf" srcId="{6EA2E012-E999-4359-8BFB-B0CDB58474C8}" destId="{0FFE5945-D776-4E39-AF98-B3C2CB5DCA07}" srcOrd="0" destOrd="0" presId="urn:microsoft.com/office/officeart/2005/8/layout/pList1"/>
    <dgm:cxn modelId="{06043F18-B736-4CCA-A57C-9996EE46EB7C}" type="presParOf" srcId="{6EA2E012-E999-4359-8BFB-B0CDB58474C8}" destId="{A8ED9B20-7C33-44B1-AD3D-89DBA6D7DEE3}" srcOrd="1" destOrd="0" presId="urn:microsoft.com/office/officeart/2005/8/layout/pList1"/>
    <dgm:cxn modelId="{6BBDCDD6-65C0-46AB-B83D-4C5509490C87}" type="presParOf" srcId="{200B2937-53FF-4E1A-8698-8891FB8CDE3E}" destId="{6F7EA892-2029-467D-A134-9D4CF648B41D}" srcOrd="5" destOrd="0" presId="urn:microsoft.com/office/officeart/2005/8/layout/pList1"/>
    <dgm:cxn modelId="{47FF2854-80F8-4955-B8D9-77A261109761}" type="presParOf" srcId="{200B2937-53FF-4E1A-8698-8891FB8CDE3E}" destId="{2814C0B7-3C0D-4C7A-A576-69A4EC7858BC}" srcOrd="6" destOrd="0" presId="urn:microsoft.com/office/officeart/2005/8/layout/pList1"/>
    <dgm:cxn modelId="{C8AA3250-B4B2-4F9F-96B8-C295B0E84B04}" type="presParOf" srcId="{2814C0B7-3C0D-4C7A-A576-69A4EC7858BC}" destId="{CABD12C7-3756-42D5-A0B1-714E8470B9A3}" srcOrd="0" destOrd="0" presId="urn:microsoft.com/office/officeart/2005/8/layout/pList1"/>
    <dgm:cxn modelId="{97B2E220-746C-46F2-AD67-BC7E45C984BC}" type="presParOf" srcId="{2814C0B7-3C0D-4C7A-A576-69A4EC7858BC}" destId="{3528CC63-76A0-4BD9-9B33-A30BD6AD9CFC}" srcOrd="1" destOrd="0" presId="urn:microsoft.com/office/officeart/2005/8/layout/pList1"/>
    <dgm:cxn modelId="{C8DF2A6F-2F12-4F73-8F11-26603A295D90}" type="presParOf" srcId="{200B2937-53FF-4E1A-8698-8891FB8CDE3E}" destId="{F554229C-4B24-4039-9E19-6AD4B4A7F281}" srcOrd="7" destOrd="0" presId="urn:microsoft.com/office/officeart/2005/8/layout/pList1"/>
    <dgm:cxn modelId="{811EF401-47AA-4B3D-B6D7-B3807CBAA9A3}" type="presParOf" srcId="{200B2937-53FF-4E1A-8698-8891FB8CDE3E}" destId="{71B13861-0B0E-4B58-AFAB-425C54E234F9}" srcOrd="8" destOrd="0" presId="urn:microsoft.com/office/officeart/2005/8/layout/pList1"/>
    <dgm:cxn modelId="{697DC3AC-98C1-4FDD-8C68-25C73E91D961}" type="presParOf" srcId="{71B13861-0B0E-4B58-AFAB-425C54E234F9}" destId="{C223D397-CCE4-4CB2-BE96-47E2122BF0E6}" srcOrd="0" destOrd="0" presId="urn:microsoft.com/office/officeart/2005/8/layout/pList1"/>
    <dgm:cxn modelId="{1A4A919D-769F-43E6-BC4D-C947F46C86CC}" type="presParOf" srcId="{71B13861-0B0E-4B58-AFAB-425C54E234F9}" destId="{1B139E09-E580-48DF-8CCF-A92E09EA4B88}" srcOrd="1" destOrd="0" presId="urn:microsoft.com/office/officeart/2005/8/layout/pList1"/>
    <dgm:cxn modelId="{798D2647-E454-4A31-9547-860C991B6455}" type="presParOf" srcId="{200B2937-53FF-4E1A-8698-8891FB8CDE3E}" destId="{CA4DD929-F6AC-49EA-816E-4BB906E362F9}" srcOrd="9" destOrd="0" presId="urn:microsoft.com/office/officeart/2005/8/layout/pList1"/>
    <dgm:cxn modelId="{83129560-B084-4CAC-939B-2C4C73883082}" type="presParOf" srcId="{200B2937-53FF-4E1A-8698-8891FB8CDE3E}" destId="{5B633B33-8B3C-407A-9D7E-B3C883B09AF1}" srcOrd="10" destOrd="0" presId="urn:microsoft.com/office/officeart/2005/8/layout/pList1"/>
    <dgm:cxn modelId="{763F71A6-A917-4E59-BEE2-58D9FEB8BD38}" type="presParOf" srcId="{5B633B33-8B3C-407A-9D7E-B3C883B09AF1}" destId="{16E090BD-5294-4B57-B4ED-DCC8FC29BEDA}" srcOrd="0" destOrd="0" presId="urn:microsoft.com/office/officeart/2005/8/layout/pList1"/>
    <dgm:cxn modelId="{EE611344-62C3-4688-8779-449D32F4547E}" type="presParOf" srcId="{5B633B33-8B3C-407A-9D7E-B3C883B09AF1}" destId="{B0987C7D-9E87-4C35-AB75-E40BCC05DF95}" srcOrd="1" destOrd="0" presId="urn:microsoft.com/office/officeart/2005/8/layout/pList1"/>
    <dgm:cxn modelId="{B94FE3AD-8A5E-4105-9D0C-A1520D19FB85}" type="presParOf" srcId="{200B2937-53FF-4E1A-8698-8891FB8CDE3E}" destId="{3B893F83-E6B6-42CB-A983-AC00F4ACC668}" srcOrd="11" destOrd="0" presId="urn:microsoft.com/office/officeart/2005/8/layout/pList1"/>
    <dgm:cxn modelId="{148A0CC3-81EE-417A-853E-C17363F8A350}" type="presParOf" srcId="{200B2937-53FF-4E1A-8698-8891FB8CDE3E}" destId="{366664A9-D35E-4E16-B3CC-BF0830C412A8}" srcOrd="12" destOrd="0" presId="urn:microsoft.com/office/officeart/2005/8/layout/pList1"/>
    <dgm:cxn modelId="{08E69E8B-6488-44DC-A2D7-08328584CC60}" type="presParOf" srcId="{366664A9-D35E-4E16-B3CC-BF0830C412A8}" destId="{85A5ECE9-67DD-48F7-91E3-B77CC767EBF8}" srcOrd="0" destOrd="0" presId="urn:microsoft.com/office/officeart/2005/8/layout/pList1"/>
    <dgm:cxn modelId="{74ADDD3F-5F68-4476-84E3-7BC746FB7B27}" type="presParOf" srcId="{366664A9-D35E-4E16-B3CC-BF0830C412A8}" destId="{D40B53B1-6950-408E-B521-72774A978593}" srcOrd="1" destOrd="0" presId="urn:microsoft.com/office/officeart/2005/8/layout/pList1"/>
    <dgm:cxn modelId="{205F4217-8845-4292-BACC-C7A57216BDE4}" type="presParOf" srcId="{200B2937-53FF-4E1A-8698-8891FB8CDE3E}" destId="{CEC42009-C9B8-4BC0-B99C-F2064C4937D1}" srcOrd="13" destOrd="0" presId="urn:microsoft.com/office/officeart/2005/8/layout/pList1"/>
    <dgm:cxn modelId="{4A39D2E6-89FC-4044-96D7-A2CE503CE425}" type="presParOf" srcId="{200B2937-53FF-4E1A-8698-8891FB8CDE3E}" destId="{F9080ED8-AA48-4C8E-A6E1-66128EBDC91F}" srcOrd="14" destOrd="0" presId="urn:microsoft.com/office/officeart/2005/8/layout/pList1"/>
    <dgm:cxn modelId="{30E6D1D1-2928-4DFE-BC15-2774DA7EDB5F}" type="presParOf" srcId="{F9080ED8-AA48-4C8E-A6E1-66128EBDC91F}" destId="{3A539D0F-D03C-4AD5-8651-846684C7620C}" srcOrd="0" destOrd="0" presId="urn:microsoft.com/office/officeart/2005/8/layout/pList1"/>
    <dgm:cxn modelId="{EE1ED0AF-5C77-40FC-9B2C-E204E03783DC}" type="presParOf" srcId="{F9080ED8-AA48-4C8E-A6E1-66128EBDC91F}" destId="{516C7D04-9F7E-4EA1-B18F-6C8AE22D4150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6EAFBA0-AE41-4191-A2F0-36D374CE90CE}" type="doc">
      <dgm:prSet loTypeId="urn:microsoft.com/office/officeart/2005/8/layout/hList1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uk-UA"/>
        </a:p>
      </dgm:t>
    </dgm:pt>
    <dgm:pt modelId="{F1B128F7-35B7-4E4B-9CC9-7E3DA42AD3E5}">
      <dgm:prSet/>
      <dgm:spPr/>
      <dgm:t>
        <a:bodyPr/>
        <a:lstStyle/>
        <a:p>
          <a:r>
            <a:rPr lang="uk-UA" b="1" dirty="0"/>
            <a:t>Залучено 11 банків-факторів</a:t>
          </a:r>
          <a:r>
            <a:rPr lang="uk-UA" dirty="0"/>
            <a:t>:</a:t>
          </a:r>
        </a:p>
      </dgm:t>
    </dgm:pt>
    <dgm:pt modelId="{BDA7925C-9C99-4768-9BA0-3AED5A5FEEFF}" type="parTrans" cxnId="{4D813AC0-906D-46BB-8EE0-45D39DAB25B8}">
      <dgm:prSet/>
      <dgm:spPr/>
      <dgm:t>
        <a:bodyPr/>
        <a:lstStyle/>
        <a:p>
          <a:endParaRPr lang="uk-UA"/>
        </a:p>
      </dgm:t>
    </dgm:pt>
    <dgm:pt modelId="{12FD9484-C695-4FCC-A9E6-8D323E37A6AE}" type="sibTrans" cxnId="{4D813AC0-906D-46BB-8EE0-45D39DAB25B8}">
      <dgm:prSet/>
      <dgm:spPr/>
      <dgm:t>
        <a:bodyPr/>
        <a:lstStyle/>
        <a:p>
          <a:endParaRPr lang="uk-UA"/>
        </a:p>
      </dgm:t>
    </dgm:pt>
    <dgm:pt modelId="{A20ACB2D-77A5-46F1-8BCD-6D909CAF4919}">
      <dgm:prSet/>
      <dgm:spPr/>
      <dgm:t>
        <a:bodyPr/>
        <a:lstStyle/>
        <a:p>
          <a:pPr marL="57150" lvl="1" indent="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r>
            <a:rPr lang="uk-UA" sz="900" b="1" kern="1200" dirty="0">
              <a:solidFill>
                <a:schemeClr val="tx1"/>
              </a:solidFill>
            </a:rPr>
            <a:t>АТ "ТАСКОМБАНК" </a:t>
          </a:r>
        </a:p>
      </dgm:t>
    </dgm:pt>
    <dgm:pt modelId="{EAD1AE8B-F0AB-44CB-8523-1E570DE13026}" type="sibTrans" cxnId="{AAB26A9D-3923-4EBE-A780-EB4041630AFA}">
      <dgm:prSet/>
      <dgm:spPr/>
      <dgm:t>
        <a:bodyPr/>
        <a:lstStyle/>
        <a:p>
          <a:endParaRPr lang="uk-UA"/>
        </a:p>
      </dgm:t>
    </dgm:pt>
    <dgm:pt modelId="{7D8AA5C7-818D-45CF-AEA0-D9F291D1044A}" type="parTrans" cxnId="{AAB26A9D-3923-4EBE-A780-EB4041630AFA}">
      <dgm:prSet/>
      <dgm:spPr/>
      <dgm:t>
        <a:bodyPr/>
        <a:lstStyle/>
        <a:p>
          <a:endParaRPr lang="uk-UA"/>
        </a:p>
      </dgm:t>
    </dgm:pt>
    <dgm:pt modelId="{361D8568-DB52-495B-A90B-D1E4E2FA8F84}">
      <dgm:prSet/>
      <dgm:spPr/>
      <dgm:t>
        <a:bodyPr/>
        <a:lstStyle/>
        <a:p>
          <a:pPr marL="57150" lvl="1" indent="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r>
            <a:rPr lang="uk-UA" sz="900" b="1" kern="1200" dirty="0">
              <a:solidFill>
                <a:schemeClr val="tx1"/>
              </a:solidFill>
            </a:rPr>
            <a:t>ПАТ "МТБ БАНК"</a:t>
          </a:r>
        </a:p>
      </dgm:t>
    </dgm:pt>
    <dgm:pt modelId="{6A46F556-A0FB-463D-8589-1143B1482529}" type="sibTrans" cxnId="{44607007-1823-4C2B-AD4B-4D012CE38F07}">
      <dgm:prSet/>
      <dgm:spPr/>
      <dgm:t>
        <a:bodyPr/>
        <a:lstStyle/>
        <a:p>
          <a:endParaRPr lang="uk-UA"/>
        </a:p>
      </dgm:t>
    </dgm:pt>
    <dgm:pt modelId="{FDFBF580-F1F3-41A7-B2CC-8A6B7936099E}" type="parTrans" cxnId="{44607007-1823-4C2B-AD4B-4D012CE38F07}">
      <dgm:prSet/>
      <dgm:spPr/>
      <dgm:t>
        <a:bodyPr/>
        <a:lstStyle/>
        <a:p>
          <a:endParaRPr lang="uk-UA"/>
        </a:p>
      </dgm:t>
    </dgm:pt>
    <dgm:pt modelId="{C87A379A-69BB-4E2B-9D61-DC592769F6BC}">
      <dgm:prSet/>
      <dgm:spPr/>
      <dgm:t>
        <a:bodyPr/>
        <a:lstStyle/>
        <a:p>
          <a:pPr marL="57150" lvl="1" indent="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r>
            <a:rPr lang="uk-UA" sz="900" b="1" kern="1200" dirty="0">
              <a:solidFill>
                <a:schemeClr val="tx1"/>
              </a:solidFill>
            </a:rPr>
            <a:t>АТ "КОМІНБАНК"</a:t>
          </a:r>
        </a:p>
      </dgm:t>
    </dgm:pt>
    <dgm:pt modelId="{B8C51735-F9F1-4CA9-9F76-D919B245BD05}" type="sibTrans" cxnId="{61583506-D509-4304-9C67-46D9B05D2CDD}">
      <dgm:prSet/>
      <dgm:spPr/>
      <dgm:t>
        <a:bodyPr/>
        <a:lstStyle/>
        <a:p>
          <a:endParaRPr lang="uk-UA"/>
        </a:p>
      </dgm:t>
    </dgm:pt>
    <dgm:pt modelId="{39EEFBD1-D1CF-46F0-9908-0C5A6363F0F4}" type="parTrans" cxnId="{61583506-D509-4304-9C67-46D9B05D2CDD}">
      <dgm:prSet/>
      <dgm:spPr/>
      <dgm:t>
        <a:bodyPr/>
        <a:lstStyle/>
        <a:p>
          <a:endParaRPr lang="uk-UA"/>
        </a:p>
      </dgm:t>
    </dgm:pt>
    <dgm:pt modelId="{A7E26D1B-7E66-4B9C-93B0-0854C6E86FF3}">
      <dgm:prSet/>
      <dgm:spPr/>
      <dgm:t>
        <a:bodyPr/>
        <a:lstStyle/>
        <a:p>
          <a:pPr marL="57150" lvl="1" indent="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r>
            <a:rPr lang="uk-UA" sz="900" b="1" kern="1200" dirty="0">
              <a:solidFill>
                <a:schemeClr val="tx1"/>
              </a:solidFill>
            </a:rPr>
            <a:t>АТ "КБ ГЛОБУС"</a:t>
          </a:r>
        </a:p>
      </dgm:t>
    </dgm:pt>
    <dgm:pt modelId="{03C5FEF5-0B43-4B6F-9E72-09286FC3039D}" type="sibTrans" cxnId="{DA3E7549-A98E-4730-B92B-5C39AF547D16}">
      <dgm:prSet/>
      <dgm:spPr/>
      <dgm:t>
        <a:bodyPr/>
        <a:lstStyle/>
        <a:p>
          <a:endParaRPr lang="uk-UA"/>
        </a:p>
      </dgm:t>
    </dgm:pt>
    <dgm:pt modelId="{348F8911-6881-444E-A9B7-EEF3822C39B4}" type="parTrans" cxnId="{DA3E7549-A98E-4730-B92B-5C39AF547D16}">
      <dgm:prSet/>
      <dgm:spPr/>
      <dgm:t>
        <a:bodyPr/>
        <a:lstStyle/>
        <a:p>
          <a:endParaRPr lang="uk-UA"/>
        </a:p>
      </dgm:t>
    </dgm:pt>
    <dgm:pt modelId="{CC25221F-6C34-46BF-9D6D-722EDDEA9696}">
      <dgm:prSet/>
      <dgm:spPr/>
      <dgm:t>
        <a:bodyPr/>
        <a:lstStyle/>
        <a:p>
          <a:pPr marL="57150" lvl="1" indent="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r>
            <a:rPr lang="uk-UA" sz="900" b="1" kern="1200" dirty="0">
              <a:solidFill>
                <a:schemeClr val="tx1"/>
              </a:solidFill>
            </a:rPr>
            <a:t>АТ "ОТП БАНК"</a:t>
          </a:r>
        </a:p>
      </dgm:t>
    </dgm:pt>
    <dgm:pt modelId="{1A33D08A-1D8E-4DB5-8A1D-FFF150DB6F31}" type="sibTrans" cxnId="{421CD851-EAFA-4264-A380-3D7B1B05C087}">
      <dgm:prSet/>
      <dgm:spPr/>
      <dgm:t>
        <a:bodyPr/>
        <a:lstStyle/>
        <a:p>
          <a:endParaRPr lang="uk-UA"/>
        </a:p>
      </dgm:t>
    </dgm:pt>
    <dgm:pt modelId="{53326D87-8ED3-403C-A697-25984E5BC572}" type="parTrans" cxnId="{421CD851-EAFA-4264-A380-3D7B1B05C087}">
      <dgm:prSet/>
      <dgm:spPr/>
      <dgm:t>
        <a:bodyPr/>
        <a:lstStyle/>
        <a:p>
          <a:endParaRPr lang="uk-UA"/>
        </a:p>
      </dgm:t>
    </dgm:pt>
    <dgm:pt modelId="{F62F3D75-7CEA-47BA-A5BB-8B9F89B67EF3}">
      <dgm:prSet/>
      <dgm:spPr/>
      <dgm:t>
        <a:bodyPr/>
        <a:lstStyle/>
        <a:p>
          <a:pPr marL="57150" lvl="1" indent="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r>
            <a:rPr lang="uk-UA" sz="900" b="1" kern="1200" dirty="0">
              <a:solidFill>
                <a:schemeClr val="tx1"/>
              </a:solidFill>
            </a:rPr>
            <a:t>ПАТ "ВСТ БАНК"</a:t>
          </a:r>
        </a:p>
      </dgm:t>
    </dgm:pt>
    <dgm:pt modelId="{13F4D251-E8E5-4918-8515-DCD58513884D}" type="sibTrans" cxnId="{F1EB755D-5894-4974-A1DC-C6C0C39C28FD}">
      <dgm:prSet/>
      <dgm:spPr/>
      <dgm:t>
        <a:bodyPr/>
        <a:lstStyle/>
        <a:p>
          <a:endParaRPr lang="uk-UA"/>
        </a:p>
      </dgm:t>
    </dgm:pt>
    <dgm:pt modelId="{C6FE8A48-0B9A-4C5D-879F-C85AD897CFD8}" type="parTrans" cxnId="{F1EB755D-5894-4974-A1DC-C6C0C39C28FD}">
      <dgm:prSet/>
      <dgm:spPr/>
      <dgm:t>
        <a:bodyPr/>
        <a:lstStyle/>
        <a:p>
          <a:endParaRPr lang="uk-UA"/>
        </a:p>
      </dgm:t>
    </dgm:pt>
    <dgm:pt modelId="{9F4CF5BE-9725-47E9-A015-0CB87E35BB09}">
      <dgm:prSet/>
      <dgm:spPr/>
      <dgm:t>
        <a:bodyPr/>
        <a:lstStyle/>
        <a:p>
          <a:pPr marL="57150" lvl="1" indent="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r>
            <a:rPr lang="uk-UA" sz="900" b="1" kern="1200" dirty="0">
              <a:solidFill>
                <a:schemeClr val="accent1">
                  <a:lumMod val="75000"/>
                </a:schemeClr>
              </a:solidFill>
            </a:rPr>
            <a:t>АТ "БАНК КРЕДИТ ДНІПРО" </a:t>
          </a:r>
        </a:p>
      </dgm:t>
    </dgm:pt>
    <dgm:pt modelId="{85709C08-BCA6-41A3-9666-62DE92807CB7}" type="sibTrans" cxnId="{BFC9C1B4-41A4-4CB3-B315-8AB1A0C37272}">
      <dgm:prSet/>
      <dgm:spPr/>
      <dgm:t>
        <a:bodyPr/>
        <a:lstStyle/>
        <a:p>
          <a:endParaRPr lang="uk-UA"/>
        </a:p>
      </dgm:t>
    </dgm:pt>
    <dgm:pt modelId="{F1DBA071-A964-4998-A3C6-0C9042B7A202}" type="parTrans" cxnId="{BFC9C1B4-41A4-4CB3-B315-8AB1A0C37272}">
      <dgm:prSet/>
      <dgm:spPr/>
      <dgm:t>
        <a:bodyPr/>
        <a:lstStyle/>
        <a:p>
          <a:endParaRPr lang="uk-UA"/>
        </a:p>
      </dgm:t>
    </dgm:pt>
    <dgm:pt modelId="{613D2EEE-21C3-44C5-9EC2-08036FD4ECF9}">
      <dgm:prSet/>
      <dgm:spPr/>
      <dgm:t>
        <a:bodyPr/>
        <a:lstStyle/>
        <a:p>
          <a:pPr marL="57150" lvl="1" indent="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r>
            <a:rPr lang="uk-UA" sz="900" b="1" kern="1200" dirty="0">
              <a:solidFill>
                <a:schemeClr val="accent1">
                  <a:lumMod val="75000"/>
                </a:schemeClr>
              </a:solidFill>
            </a:rPr>
            <a:t>АТ "АБ "РАДАБАНК"</a:t>
          </a:r>
        </a:p>
      </dgm:t>
    </dgm:pt>
    <dgm:pt modelId="{D8692948-2277-4F3B-86AB-CF86C14F90D5}" type="sibTrans" cxnId="{F7EBC7DB-BDBF-43CA-974F-2702C5CDAC92}">
      <dgm:prSet/>
      <dgm:spPr/>
      <dgm:t>
        <a:bodyPr/>
        <a:lstStyle/>
        <a:p>
          <a:endParaRPr lang="uk-UA"/>
        </a:p>
      </dgm:t>
    </dgm:pt>
    <dgm:pt modelId="{1D3F9622-7A86-4693-B641-DEAA56C73F57}" type="parTrans" cxnId="{F7EBC7DB-BDBF-43CA-974F-2702C5CDAC92}">
      <dgm:prSet/>
      <dgm:spPr/>
      <dgm:t>
        <a:bodyPr/>
        <a:lstStyle/>
        <a:p>
          <a:endParaRPr lang="uk-UA"/>
        </a:p>
      </dgm:t>
    </dgm:pt>
    <dgm:pt modelId="{2C7F6A82-1B06-4A56-A18A-297F35FE74F7}">
      <dgm:prSet/>
      <dgm:spPr/>
      <dgm:t>
        <a:bodyPr/>
        <a:lstStyle/>
        <a:p>
          <a:pPr marL="57150" lvl="1" indent="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r>
            <a:rPr lang="uk-UA" sz="900" b="1" kern="1200" dirty="0">
              <a:solidFill>
                <a:schemeClr val="accent1">
                  <a:lumMod val="75000"/>
                </a:schemeClr>
              </a:solidFill>
            </a:rPr>
            <a:t>АТ "СЕНС БАНК"</a:t>
          </a:r>
        </a:p>
      </dgm:t>
    </dgm:pt>
    <dgm:pt modelId="{907B0006-C2C4-4F31-9310-1ED2E53CAC2E}" type="sibTrans" cxnId="{2BA7C9B4-9C46-4572-920A-8925DD4090E6}">
      <dgm:prSet/>
      <dgm:spPr/>
      <dgm:t>
        <a:bodyPr/>
        <a:lstStyle/>
        <a:p>
          <a:endParaRPr lang="uk-UA"/>
        </a:p>
      </dgm:t>
    </dgm:pt>
    <dgm:pt modelId="{81E18149-0BEB-48E9-9A25-332A0C12802D}" type="parTrans" cxnId="{2BA7C9B4-9C46-4572-920A-8925DD4090E6}">
      <dgm:prSet/>
      <dgm:spPr/>
      <dgm:t>
        <a:bodyPr/>
        <a:lstStyle/>
        <a:p>
          <a:endParaRPr lang="uk-UA"/>
        </a:p>
      </dgm:t>
    </dgm:pt>
    <dgm:pt modelId="{85F0C726-8C06-4383-9414-B70658F55190}">
      <dgm:prSet custT="1"/>
      <dgm:spPr/>
      <dgm:t>
        <a:bodyPr/>
        <a:lstStyle/>
        <a:p>
          <a:pPr marL="57150" lvl="1" indent="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9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АТ "ПУМБ"</a:t>
          </a:r>
        </a:p>
      </dgm:t>
    </dgm:pt>
    <dgm:pt modelId="{2E6A1C62-FC8F-48B0-A3C7-CC239D956282}" type="parTrans" cxnId="{69F88ABE-B547-4B83-BA94-47050021C734}">
      <dgm:prSet/>
      <dgm:spPr/>
      <dgm:t>
        <a:bodyPr/>
        <a:lstStyle/>
        <a:p>
          <a:endParaRPr lang="uk-UA"/>
        </a:p>
      </dgm:t>
    </dgm:pt>
    <dgm:pt modelId="{C329438D-EBEB-4310-8947-E69CCC83924C}" type="sibTrans" cxnId="{69F88ABE-B547-4B83-BA94-47050021C734}">
      <dgm:prSet/>
      <dgm:spPr/>
      <dgm:t>
        <a:bodyPr/>
        <a:lstStyle/>
        <a:p>
          <a:endParaRPr lang="uk-UA"/>
        </a:p>
      </dgm:t>
    </dgm:pt>
    <dgm:pt modelId="{4DF1BCF9-3D25-4230-B8DB-466810EA4FEB}">
      <dgm:prSet/>
      <dgm:spPr/>
      <dgm:t>
        <a:bodyPr/>
        <a:lstStyle/>
        <a:p>
          <a:pPr marL="57150" lvl="1" indent="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r>
            <a:rPr lang="uk-UA" sz="900" b="1" kern="1200" dirty="0">
              <a:solidFill>
                <a:schemeClr val="accent1">
                  <a:lumMod val="75000"/>
                </a:schemeClr>
              </a:solidFill>
            </a:rPr>
            <a:t>АТ «КРИСТАЛБАНК"</a:t>
          </a:r>
        </a:p>
      </dgm:t>
    </dgm:pt>
    <dgm:pt modelId="{97373D8C-C6CC-46F5-8292-5B390F85D4A7}" type="parTrans" cxnId="{BFA058D2-AEC9-4E2E-AF1A-BF8718010378}">
      <dgm:prSet/>
      <dgm:spPr/>
      <dgm:t>
        <a:bodyPr/>
        <a:lstStyle/>
        <a:p>
          <a:endParaRPr lang="uk-UA"/>
        </a:p>
      </dgm:t>
    </dgm:pt>
    <dgm:pt modelId="{3F0878D8-F110-43C2-9EEC-FB5694DC5A68}" type="sibTrans" cxnId="{BFA058D2-AEC9-4E2E-AF1A-BF8718010378}">
      <dgm:prSet/>
      <dgm:spPr/>
      <dgm:t>
        <a:bodyPr/>
        <a:lstStyle/>
        <a:p>
          <a:endParaRPr lang="uk-UA"/>
        </a:p>
      </dgm:t>
    </dgm:pt>
    <dgm:pt modelId="{C213827E-A6A3-4278-8032-E05084A11A82}" type="pres">
      <dgm:prSet presAssocID="{16EAFBA0-AE41-4191-A2F0-36D374CE90CE}" presName="Name0" presStyleCnt="0">
        <dgm:presLayoutVars>
          <dgm:dir/>
          <dgm:animLvl val="lvl"/>
          <dgm:resizeHandles val="exact"/>
        </dgm:presLayoutVars>
      </dgm:prSet>
      <dgm:spPr/>
    </dgm:pt>
    <dgm:pt modelId="{3348A8BA-C3CE-41D2-B543-9524CFE629D2}" type="pres">
      <dgm:prSet presAssocID="{F1B128F7-35B7-4E4B-9CC9-7E3DA42AD3E5}" presName="composite" presStyleCnt="0"/>
      <dgm:spPr/>
    </dgm:pt>
    <dgm:pt modelId="{CAA03DBD-0C68-4FC7-A918-CA9DA6FE9AAC}" type="pres">
      <dgm:prSet presAssocID="{F1B128F7-35B7-4E4B-9CC9-7E3DA42AD3E5}" presName="parTx" presStyleLbl="alignNode1" presStyleIdx="0" presStyleCnt="1" custLinFactX="53213" custLinFactY="-500000" custLinFactNeighborX="100000" custLinFactNeighborY="-518010">
        <dgm:presLayoutVars>
          <dgm:chMax val="0"/>
          <dgm:chPref val="0"/>
          <dgm:bulletEnabled val="1"/>
        </dgm:presLayoutVars>
      </dgm:prSet>
      <dgm:spPr/>
    </dgm:pt>
    <dgm:pt modelId="{A1ADF837-F661-4837-99C2-0B198B9B8921}" type="pres">
      <dgm:prSet presAssocID="{F1B128F7-35B7-4E4B-9CC9-7E3DA42AD3E5}" presName="desTx" presStyleLbl="alignAccFollowNode1" presStyleIdx="0" presStyleCnt="1" custScaleY="99077">
        <dgm:presLayoutVars>
          <dgm:bulletEnabled val="1"/>
        </dgm:presLayoutVars>
      </dgm:prSet>
      <dgm:spPr/>
    </dgm:pt>
  </dgm:ptLst>
  <dgm:cxnLst>
    <dgm:cxn modelId="{61583506-D509-4304-9C67-46D9B05D2CDD}" srcId="{F1B128F7-35B7-4E4B-9CC9-7E3DA42AD3E5}" destId="{C87A379A-69BB-4E2B-9D61-DC592769F6BC}" srcOrd="2" destOrd="0" parTransId="{39EEFBD1-D1CF-46F0-9908-0C5A6363F0F4}" sibTransId="{B8C51735-F9F1-4CA9-9F76-D919B245BD05}"/>
    <dgm:cxn modelId="{44607007-1823-4C2B-AD4B-4D012CE38F07}" srcId="{F1B128F7-35B7-4E4B-9CC9-7E3DA42AD3E5}" destId="{361D8568-DB52-495B-A90B-D1E4E2FA8F84}" srcOrd="1" destOrd="0" parTransId="{FDFBF580-F1F3-41A7-B2CC-8A6B7936099E}" sibTransId="{6A46F556-A0FB-463D-8589-1143B1482529}"/>
    <dgm:cxn modelId="{868F6F32-CFCA-4158-8A1F-D39B96C5C5DC}" type="presOf" srcId="{4DF1BCF9-3D25-4230-B8DB-466810EA4FEB}" destId="{A1ADF837-F661-4837-99C2-0B198B9B8921}" srcOrd="0" destOrd="10" presId="urn:microsoft.com/office/officeart/2005/8/layout/hList1"/>
    <dgm:cxn modelId="{831D1F35-3D8A-4FB1-844A-D12FEC5FE0FD}" type="presOf" srcId="{2C7F6A82-1B06-4A56-A18A-297F35FE74F7}" destId="{A1ADF837-F661-4837-99C2-0B198B9B8921}" srcOrd="0" destOrd="9" presId="urn:microsoft.com/office/officeart/2005/8/layout/hList1"/>
    <dgm:cxn modelId="{F1EB755D-5894-4974-A1DC-C6C0C39C28FD}" srcId="{F1B128F7-35B7-4E4B-9CC9-7E3DA42AD3E5}" destId="{F62F3D75-7CEA-47BA-A5BB-8B9F89B67EF3}" srcOrd="5" destOrd="0" parTransId="{C6FE8A48-0B9A-4C5D-879F-C85AD897CFD8}" sibTransId="{13F4D251-E8E5-4918-8515-DCD58513884D}"/>
    <dgm:cxn modelId="{DA3E7549-A98E-4730-B92B-5C39AF547D16}" srcId="{F1B128F7-35B7-4E4B-9CC9-7E3DA42AD3E5}" destId="{A7E26D1B-7E66-4B9C-93B0-0854C6E86FF3}" srcOrd="3" destOrd="0" parTransId="{348F8911-6881-444E-A9B7-EEF3822C39B4}" sibTransId="{03C5FEF5-0B43-4B6F-9E72-09286FC3039D}"/>
    <dgm:cxn modelId="{421CD851-EAFA-4264-A380-3D7B1B05C087}" srcId="{F1B128F7-35B7-4E4B-9CC9-7E3DA42AD3E5}" destId="{CC25221F-6C34-46BF-9D6D-722EDDEA9696}" srcOrd="4" destOrd="0" parTransId="{53326D87-8ED3-403C-A697-25984E5BC572}" sibTransId="{1A33D08A-1D8E-4DB5-8A1D-FFF150DB6F31}"/>
    <dgm:cxn modelId="{8E1DB996-2066-404B-A0DF-B3BC2B9EF45B}" type="presOf" srcId="{613D2EEE-21C3-44C5-9EC2-08036FD4ECF9}" destId="{A1ADF837-F661-4837-99C2-0B198B9B8921}" srcOrd="0" destOrd="8" presId="urn:microsoft.com/office/officeart/2005/8/layout/hList1"/>
    <dgm:cxn modelId="{04312699-16C2-4D61-97EE-9D4579953CDA}" type="presOf" srcId="{361D8568-DB52-495B-A90B-D1E4E2FA8F84}" destId="{A1ADF837-F661-4837-99C2-0B198B9B8921}" srcOrd="0" destOrd="1" presId="urn:microsoft.com/office/officeart/2005/8/layout/hList1"/>
    <dgm:cxn modelId="{AAB26A9D-3923-4EBE-A780-EB4041630AFA}" srcId="{F1B128F7-35B7-4E4B-9CC9-7E3DA42AD3E5}" destId="{A20ACB2D-77A5-46F1-8BCD-6D909CAF4919}" srcOrd="0" destOrd="0" parTransId="{7D8AA5C7-818D-45CF-AEA0-D9F291D1044A}" sibTransId="{EAD1AE8B-F0AB-44CB-8523-1E570DE13026}"/>
    <dgm:cxn modelId="{D621849D-0128-4112-8030-DBBDB0608C86}" type="presOf" srcId="{9F4CF5BE-9725-47E9-A015-0CB87E35BB09}" destId="{A1ADF837-F661-4837-99C2-0B198B9B8921}" srcOrd="0" destOrd="7" presId="urn:microsoft.com/office/officeart/2005/8/layout/hList1"/>
    <dgm:cxn modelId="{BFC9C1B4-41A4-4CB3-B315-8AB1A0C37272}" srcId="{F1B128F7-35B7-4E4B-9CC9-7E3DA42AD3E5}" destId="{9F4CF5BE-9725-47E9-A015-0CB87E35BB09}" srcOrd="7" destOrd="0" parTransId="{F1DBA071-A964-4998-A3C6-0C9042B7A202}" sibTransId="{85709C08-BCA6-41A3-9666-62DE92807CB7}"/>
    <dgm:cxn modelId="{2BA7C9B4-9C46-4572-920A-8925DD4090E6}" srcId="{F1B128F7-35B7-4E4B-9CC9-7E3DA42AD3E5}" destId="{2C7F6A82-1B06-4A56-A18A-297F35FE74F7}" srcOrd="9" destOrd="0" parTransId="{81E18149-0BEB-48E9-9A25-332A0C12802D}" sibTransId="{907B0006-C2C4-4F31-9310-1ED2E53CAC2E}"/>
    <dgm:cxn modelId="{8F3E03BE-492D-413C-A524-41E040E1EF4F}" type="presOf" srcId="{F1B128F7-35B7-4E4B-9CC9-7E3DA42AD3E5}" destId="{CAA03DBD-0C68-4FC7-A918-CA9DA6FE9AAC}" srcOrd="0" destOrd="0" presId="urn:microsoft.com/office/officeart/2005/8/layout/hList1"/>
    <dgm:cxn modelId="{69F88ABE-B547-4B83-BA94-47050021C734}" srcId="{F1B128F7-35B7-4E4B-9CC9-7E3DA42AD3E5}" destId="{85F0C726-8C06-4383-9414-B70658F55190}" srcOrd="6" destOrd="0" parTransId="{2E6A1C62-FC8F-48B0-A3C7-CC239D956282}" sibTransId="{C329438D-EBEB-4310-8947-E69CCC83924C}"/>
    <dgm:cxn modelId="{4D813AC0-906D-46BB-8EE0-45D39DAB25B8}" srcId="{16EAFBA0-AE41-4191-A2F0-36D374CE90CE}" destId="{F1B128F7-35B7-4E4B-9CC9-7E3DA42AD3E5}" srcOrd="0" destOrd="0" parTransId="{BDA7925C-9C99-4768-9BA0-3AED5A5FEEFF}" sibTransId="{12FD9484-C695-4FCC-A9E6-8D323E37A6AE}"/>
    <dgm:cxn modelId="{06872EC1-3F52-4781-B23B-9EFC06C76A83}" type="presOf" srcId="{C87A379A-69BB-4E2B-9D61-DC592769F6BC}" destId="{A1ADF837-F661-4837-99C2-0B198B9B8921}" srcOrd="0" destOrd="2" presId="urn:microsoft.com/office/officeart/2005/8/layout/hList1"/>
    <dgm:cxn modelId="{DC0C3DC2-9C58-4020-8662-E942B52F6438}" type="presOf" srcId="{16EAFBA0-AE41-4191-A2F0-36D374CE90CE}" destId="{C213827E-A6A3-4278-8032-E05084A11A82}" srcOrd="0" destOrd="0" presId="urn:microsoft.com/office/officeart/2005/8/layout/hList1"/>
    <dgm:cxn modelId="{337316C6-998B-4F0A-89B8-77F1A5C76189}" type="presOf" srcId="{85F0C726-8C06-4383-9414-B70658F55190}" destId="{A1ADF837-F661-4837-99C2-0B198B9B8921}" srcOrd="0" destOrd="6" presId="urn:microsoft.com/office/officeart/2005/8/layout/hList1"/>
    <dgm:cxn modelId="{BFA058D2-AEC9-4E2E-AF1A-BF8718010378}" srcId="{F1B128F7-35B7-4E4B-9CC9-7E3DA42AD3E5}" destId="{4DF1BCF9-3D25-4230-B8DB-466810EA4FEB}" srcOrd="10" destOrd="0" parTransId="{97373D8C-C6CC-46F5-8292-5B390F85D4A7}" sibTransId="{3F0878D8-F110-43C2-9EEC-FB5694DC5A68}"/>
    <dgm:cxn modelId="{1FFAE0D5-F985-4033-86C8-8DCDB0783D46}" type="presOf" srcId="{A20ACB2D-77A5-46F1-8BCD-6D909CAF4919}" destId="{A1ADF837-F661-4837-99C2-0B198B9B8921}" srcOrd="0" destOrd="0" presId="urn:microsoft.com/office/officeart/2005/8/layout/hList1"/>
    <dgm:cxn modelId="{7F1CCDD8-3820-4694-B9A2-4FD5BDB4E924}" type="presOf" srcId="{CC25221F-6C34-46BF-9D6D-722EDDEA9696}" destId="{A1ADF837-F661-4837-99C2-0B198B9B8921}" srcOrd="0" destOrd="4" presId="urn:microsoft.com/office/officeart/2005/8/layout/hList1"/>
    <dgm:cxn modelId="{2D63DBD9-2E6D-498F-9512-620233E51785}" type="presOf" srcId="{F62F3D75-7CEA-47BA-A5BB-8B9F89B67EF3}" destId="{A1ADF837-F661-4837-99C2-0B198B9B8921}" srcOrd="0" destOrd="5" presId="urn:microsoft.com/office/officeart/2005/8/layout/hList1"/>
    <dgm:cxn modelId="{F7EBC7DB-BDBF-43CA-974F-2702C5CDAC92}" srcId="{F1B128F7-35B7-4E4B-9CC9-7E3DA42AD3E5}" destId="{613D2EEE-21C3-44C5-9EC2-08036FD4ECF9}" srcOrd="8" destOrd="0" parTransId="{1D3F9622-7A86-4693-B641-DEAA56C73F57}" sibTransId="{D8692948-2277-4F3B-86AB-CF86C14F90D5}"/>
    <dgm:cxn modelId="{CB6849F4-68AE-4564-A5F3-15A88C2A5901}" type="presOf" srcId="{A7E26D1B-7E66-4B9C-93B0-0854C6E86FF3}" destId="{A1ADF837-F661-4837-99C2-0B198B9B8921}" srcOrd="0" destOrd="3" presId="urn:microsoft.com/office/officeart/2005/8/layout/hList1"/>
    <dgm:cxn modelId="{841D92C6-6CB1-405E-9B02-CA8CA4E3DA8E}" type="presParOf" srcId="{C213827E-A6A3-4278-8032-E05084A11A82}" destId="{3348A8BA-C3CE-41D2-B543-9524CFE629D2}" srcOrd="0" destOrd="0" presId="urn:microsoft.com/office/officeart/2005/8/layout/hList1"/>
    <dgm:cxn modelId="{7CD827E6-259E-49F2-87D0-ACB0083A3994}" type="presParOf" srcId="{3348A8BA-C3CE-41D2-B543-9524CFE629D2}" destId="{CAA03DBD-0C68-4FC7-A918-CA9DA6FE9AAC}" srcOrd="0" destOrd="0" presId="urn:microsoft.com/office/officeart/2005/8/layout/hList1"/>
    <dgm:cxn modelId="{CC4232F9-452D-40D2-BA60-7BF5B6F20A7C}" type="presParOf" srcId="{3348A8BA-C3CE-41D2-B543-9524CFE629D2}" destId="{A1ADF837-F661-4837-99C2-0B198B9B892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514C7E-F3C6-4E11-868A-1CB6609616EE}">
      <dsp:nvSpPr>
        <dsp:cNvPr id="0" name=""/>
        <dsp:cNvSpPr/>
      </dsp:nvSpPr>
      <dsp:spPr>
        <a:xfrm>
          <a:off x="0" y="35787"/>
          <a:ext cx="953975" cy="780293"/>
        </a:xfrm>
        <a:prstGeom prst="roundRect">
          <a:avLst/>
        </a:prstGeom>
        <a:blipFill dpi="0" rotWithShape="1"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 t="-12334" b="-12334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4A7A97-E4F6-4C65-9798-5FC3ED68FC6E}">
      <dsp:nvSpPr>
        <dsp:cNvPr id="0" name=""/>
        <dsp:cNvSpPr/>
      </dsp:nvSpPr>
      <dsp:spPr>
        <a:xfrm>
          <a:off x="0" y="807695"/>
          <a:ext cx="1064301" cy="3948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200" b="1" kern="1200" spc="-30" baseline="0" dirty="0">
              <a:solidFill>
                <a:srgbClr val="003D79"/>
              </a:solidFill>
              <a:latin typeface="Aptos" panose="02110004020202020204"/>
              <a:ea typeface="+mn-ea"/>
              <a:cs typeface="+mn-cs"/>
            </a:rPr>
            <a:t>Старт</a:t>
          </a:r>
          <a:r>
            <a:rPr lang="uk-UA" sz="1200" b="1" kern="1200" dirty="0">
              <a:solidFill>
                <a:srgbClr val="003D79"/>
              </a:solidFill>
            </a:rPr>
            <a:t> </a:t>
          </a:r>
          <a:r>
            <a:rPr lang="uk-UA" sz="1200" b="1" kern="1200" spc="-30" baseline="0" dirty="0">
              <a:solidFill>
                <a:srgbClr val="003D79"/>
              </a:solidFill>
              <a:latin typeface="Aptos" panose="02110004020202020204"/>
              <a:ea typeface="+mn-ea"/>
              <a:cs typeface="+mn-cs"/>
            </a:rPr>
            <a:t>програми</a:t>
          </a:r>
        </a:p>
      </dsp:txBody>
      <dsp:txXfrm>
        <a:off x="0" y="807695"/>
        <a:ext cx="1064301" cy="394855"/>
      </dsp:txXfrm>
    </dsp:sp>
    <dsp:sp modelId="{7BE4ADBD-1F18-47BC-AACA-21A9C1164674}">
      <dsp:nvSpPr>
        <dsp:cNvPr id="0" name=""/>
        <dsp:cNvSpPr/>
      </dsp:nvSpPr>
      <dsp:spPr>
        <a:xfrm>
          <a:off x="1193571" y="311900"/>
          <a:ext cx="1049698" cy="630457"/>
        </a:xfrm>
        <a:prstGeom prst="roundRect">
          <a:avLst/>
        </a:prstGeom>
        <a:blipFill dpi="0" rotWithShape="1">
          <a:blip xmlns:r="http://schemas.openxmlformats.org/officeDocument/2006/relationships" r:embed="rId2">
            <a:alphaModFix/>
            <a:duotone>
              <a:schemeClr val="accent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  <a14:imgEffect>
                      <a14:brightnessContrast bright="-94000" contrast="6000"/>
                    </a14:imgEffect>
                  </a14:imgLayer>
                </a14:imgProps>
              </a:ext>
            </a:extLst>
          </a:blip>
          <a:srcRect/>
          <a:stretch>
            <a:fillRect l="5993" t="868" r="5993" b="868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9D3B9E-C15B-4D29-A412-E765755D1CB9}">
      <dsp:nvSpPr>
        <dsp:cNvPr id="0" name=""/>
        <dsp:cNvSpPr/>
      </dsp:nvSpPr>
      <dsp:spPr>
        <a:xfrm>
          <a:off x="1202192" y="759796"/>
          <a:ext cx="1064301" cy="3948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uk-UA" sz="1200" b="1" kern="1200" spc="-30" baseline="0" dirty="0">
            <a:solidFill>
              <a:srgbClr val="003D79"/>
            </a:solidFill>
            <a:latin typeface="Aptos" panose="02110004020202020204"/>
            <a:ea typeface="+mn-ea"/>
            <a:cs typeface="+mn-cs"/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uk-UA" sz="1200" b="1" kern="1200" spc="-30" baseline="0" dirty="0">
              <a:solidFill>
                <a:srgbClr val="003D79"/>
              </a:solidFill>
              <a:latin typeface="Aptos" panose="02110004020202020204"/>
              <a:ea typeface="+mn-ea"/>
              <a:cs typeface="+mn-cs"/>
            </a:rPr>
            <a:t>Мета</a:t>
          </a:r>
          <a:r>
            <a:rPr lang="uk-UA" sz="1200" b="1" kern="1200" dirty="0">
              <a:solidFill>
                <a:srgbClr val="003D79"/>
              </a:solidFill>
            </a:rPr>
            <a:t> </a:t>
          </a:r>
        </a:p>
      </dsp:txBody>
      <dsp:txXfrm>
        <a:off x="1202192" y="759796"/>
        <a:ext cx="1064301" cy="394855"/>
      </dsp:txXfrm>
    </dsp:sp>
    <dsp:sp modelId="{0FFE5945-D776-4E39-AF98-B3C2CB5DCA07}">
      <dsp:nvSpPr>
        <dsp:cNvPr id="0" name=""/>
        <dsp:cNvSpPr/>
      </dsp:nvSpPr>
      <dsp:spPr>
        <a:xfrm>
          <a:off x="2518415" y="0"/>
          <a:ext cx="771277" cy="744669"/>
        </a:xfrm>
        <a:prstGeom prst="roundRect">
          <a:avLst/>
        </a:prstGeom>
        <a:blipFill dpi="0" rotWithShape="1">
          <a:blip xmlns:r="http://schemas.openxmlformats.org/officeDocument/2006/relationships" r:embed="rId4">
            <a:duotone>
              <a:schemeClr val="accent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srcRect/>
          <a:stretch>
            <a:fillRect l="7685" t="6748" r="7685" b="6748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ED9B20-7C33-44B1-AD3D-89DBA6D7DEE3}">
      <dsp:nvSpPr>
        <dsp:cNvPr id="0" name=""/>
        <dsp:cNvSpPr/>
      </dsp:nvSpPr>
      <dsp:spPr>
        <a:xfrm>
          <a:off x="2410793" y="807695"/>
          <a:ext cx="1064301" cy="3948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uk-UA" sz="1200" b="1" kern="1200" spc="-30" baseline="0" dirty="0">
              <a:solidFill>
                <a:srgbClr val="003D79"/>
              </a:solidFill>
              <a:latin typeface="Aptos" panose="02110004020202020204"/>
              <a:ea typeface="+mn-ea"/>
              <a:cs typeface="+mn-cs"/>
            </a:rPr>
            <a:t>Що</a:t>
          </a:r>
          <a:r>
            <a:rPr lang="uk-UA" sz="1200" b="1" kern="1200" spc="-30" baseline="0" dirty="0">
              <a:solidFill>
                <a:srgbClr val="003D79"/>
              </a:solidFill>
            </a:rPr>
            <a:t> таке факторинг</a:t>
          </a:r>
        </a:p>
      </dsp:txBody>
      <dsp:txXfrm>
        <a:off x="2410793" y="807695"/>
        <a:ext cx="1064301" cy="394855"/>
      </dsp:txXfrm>
    </dsp:sp>
    <dsp:sp modelId="{CABD12C7-3756-42D5-A0B1-714E8470B9A3}">
      <dsp:nvSpPr>
        <dsp:cNvPr id="0" name=""/>
        <dsp:cNvSpPr/>
      </dsp:nvSpPr>
      <dsp:spPr>
        <a:xfrm>
          <a:off x="3517115" y="37195"/>
          <a:ext cx="1064301" cy="733303"/>
        </a:xfrm>
        <a:prstGeom prst="roundRect">
          <a:avLst/>
        </a:prstGeom>
        <a:blipFill dpi="0" rotWithShape="1"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 l="4300" t="-11415" r="4300" b="-11415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28CC63-76A0-4BD9-9B33-A30BD6AD9CFC}">
      <dsp:nvSpPr>
        <dsp:cNvPr id="0" name=""/>
        <dsp:cNvSpPr/>
      </dsp:nvSpPr>
      <dsp:spPr>
        <a:xfrm>
          <a:off x="3515465" y="800954"/>
          <a:ext cx="1064301" cy="3948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200" b="1" kern="1200" spc="-30" baseline="0" dirty="0">
              <a:solidFill>
                <a:srgbClr val="003D79"/>
              </a:solidFill>
              <a:latin typeface="Aptos" panose="02110004020202020204"/>
              <a:ea typeface="+mn-ea"/>
              <a:cs typeface="+mn-cs"/>
            </a:rPr>
            <a:t>Як працює програма</a:t>
          </a:r>
        </a:p>
      </dsp:txBody>
      <dsp:txXfrm>
        <a:off x="3515465" y="800954"/>
        <a:ext cx="1064301" cy="394855"/>
      </dsp:txXfrm>
    </dsp:sp>
    <dsp:sp modelId="{C223D397-CCE4-4CB2-BE96-47E2122BF0E6}">
      <dsp:nvSpPr>
        <dsp:cNvPr id="0" name=""/>
        <dsp:cNvSpPr/>
      </dsp:nvSpPr>
      <dsp:spPr>
        <a:xfrm>
          <a:off x="4687891" y="37195"/>
          <a:ext cx="1064301" cy="733303"/>
        </a:xfrm>
        <a:prstGeom prst="roundRect">
          <a:avLst/>
        </a:prstGeom>
        <a:blipFill dpi="0" rotWithShape="1">
          <a:blip xmlns:r="http://schemas.openxmlformats.org/officeDocument/2006/relationships" r:embed="rId6">
            <a:duotone>
              <a:schemeClr val="accent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5600"/>
                    </a14:imgEffect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/>
          <a:stretch>
            <a:fillRect l="9378" t="3325" r="9378" b="3325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139E09-E580-48DF-8CCF-A92E09EA4B88}">
      <dsp:nvSpPr>
        <dsp:cNvPr id="0" name=""/>
        <dsp:cNvSpPr/>
      </dsp:nvSpPr>
      <dsp:spPr>
        <a:xfrm>
          <a:off x="4672799" y="807695"/>
          <a:ext cx="1064301" cy="3948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200" b="1" kern="1200" spc="-30" baseline="0" dirty="0">
              <a:solidFill>
                <a:srgbClr val="003D79"/>
              </a:solidFill>
              <a:latin typeface="Aptos" panose="02110004020202020204"/>
              <a:ea typeface="+mn-ea"/>
              <a:cs typeface="+mn-cs"/>
            </a:rPr>
            <a:t>Кому доступне фінансування</a:t>
          </a:r>
        </a:p>
      </dsp:txBody>
      <dsp:txXfrm>
        <a:off x="4672799" y="807695"/>
        <a:ext cx="1064301" cy="394855"/>
      </dsp:txXfrm>
    </dsp:sp>
    <dsp:sp modelId="{16E090BD-5294-4B57-B4ED-DCC8FC29BEDA}">
      <dsp:nvSpPr>
        <dsp:cNvPr id="0" name=""/>
        <dsp:cNvSpPr/>
      </dsp:nvSpPr>
      <dsp:spPr>
        <a:xfrm>
          <a:off x="5857709" y="126262"/>
          <a:ext cx="1064301" cy="733303"/>
        </a:xfrm>
        <a:prstGeom prst="roundRect">
          <a:avLst/>
        </a:prstGeom>
        <a:blipFill dpi="0" rotWithShape="1"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 l="7685" t="868" r="7685" b="868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987C7D-9E87-4C35-AB75-E40BCC05DF95}">
      <dsp:nvSpPr>
        <dsp:cNvPr id="0" name=""/>
        <dsp:cNvSpPr/>
      </dsp:nvSpPr>
      <dsp:spPr>
        <a:xfrm>
          <a:off x="5896854" y="807695"/>
          <a:ext cx="1064301" cy="3948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200" b="1" kern="1200" spc="-30" baseline="0" dirty="0">
              <a:solidFill>
                <a:srgbClr val="003D79"/>
              </a:solidFill>
              <a:latin typeface="Aptos" panose="02110004020202020204"/>
              <a:ea typeface="+mn-ea"/>
              <a:cs typeface="+mn-cs"/>
            </a:rPr>
            <a:t>Ліміт фінансування</a:t>
          </a:r>
        </a:p>
      </dsp:txBody>
      <dsp:txXfrm>
        <a:off x="5896854" y="807695"/>
        <a:ext cx="1064301" cy="394855"/>
      </dsp:txXfrm>
    </dsp:sp>
    <dsp:sp modelId="{85A5ECE9-67DD-48F7-91E3-B77CC767EBF8}">
      <dsp:nvSpPr>
        <dsp:cNvPr id="0" name=""/>
        <dsp:cNvSpPr/>
      </dsp:nvSpPr>
      <dsp:spPr>
        <a:xfrm>
          <a:off x="7121335" y="160794"/>
          <a:ext cx="848907" cy="694086"/>
        </a:xfrm>
        <a:prstGeom prst="roundRect">
          <a:avLst/>
        </a:prstGeom>
        <a:blipFill dpi="0" rotWithShape="1"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 l="-7295" t="5878" r="-7295" b="5878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0B53B1-6950-408E-B521-72774A978593}">
      <dsp:nvSpPr>
        <dsp:cNvPr id="0" name=""/>
        <dsp:cNvSpPr/>
      </dsp:nvSpPr>
      <dsp:spPr>
        <a:xfrm>
          <a:off x="7023611" y="807695"/>
          <a:ext cx="1064301" cy="3948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200" b="1" kern="1200" spc="-30" baseline="0" dirty="0">
              <a:solidFill>
                <a:srgbClr val="003D79"/>
              </a:solidFill>
              <a:latin typeface="Aptos" panose="02110004020202020204"/>
              <a:ea typeface="+mn-ea"/>
              <a:cs typeface="+mn-cs"/>
            </a:rPr>
            <a:t>Розмір фінансування</a:t>
          </a:r>
        </a:p>
      </dsp:txBody>
      <dsp:txXfrm>
        <a:off x="7023611" y="807695"/>
        <a:ext cx="1064301" cy="394855"/>
      </dsp:txXfrm>
    </dsp:sp>
    <dsp:sp modelId="{3A539D0F-D03C-4AD5-8651-846684C7620C}">
      <dsp:nvSpPr>
        <dsp:cNvPr id="0" name=""/>
        <dsp:cNvSpPr/>
      </dsp:nvSpPr>
      <dsp:spPr>
        <a:xfrm>
          <a:off x="8209149" y="197820"/>
          <a:ext cx="900930" cy="601360"/>
        </a:xfrm>
        <a:prstGeom prst="roundRect">
          <a:avLst/>
        </a:prstGeom>
        <a:blipFill dpi="0" rotWithShape="1"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 t="-13872" b="-13872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6C7D04-9F7E-4EA1-B18F-6C8AE22D4150}">
      <dsp:nvSpPr>
        <dsp:cNvPr id="0" name=""/>
        <dsp:cNvSpPr/>
      </dsp:nvSpPr>
      <dsp:spPr>
        <a:xfrm>
          <a:off x="8198506" y="807695"/>
          <a:ext cx="1064301" cy="3948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200" b="1" kern="1200" spc="-30" baseline="0" dirty="0">
              <a:solidFill>
                <a:srgbClr val="003D79"/>
              </a:solidFill>
              <a:latin typeface="Aptos" panose="02110004020202020204"/>
              <a:ea typeface="+mn-ea"/>
              <a:cs typeface="+mn-cs"/>
            </a:rPr>
            <a:t>Компенсація</a:t>
          </a:r>
          <a:r>
            <a:rPr lang="uk-UA" sz="1200" b="1" kern="1200" spc="-30" baseline="0" dirty="0">
              <a:solidFill>
                <a:srgbClr val="003D79"/>
              </a:solidFill>
            </a:rPr>
            <a:t> винагороди</a:t>
          </a:r>
        </a:p>
      </dsp:txBody>
      <dsp:txXfrm>
        <a:off x="8198506" y="807695"/>
        <a:ext cx="1064301" cy="39485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514C7E-F3C6-4E11-868A-1CB6609616EE}">
      <dsp:nvSpPr>
        <dsp:cNvPr id="0" name=""/>
        <dsp:cNvSpPr/>
      </dsp:nvSpPr>
      <dsp:spPr>
        <a:xfrm>
          <a:off x="2073" y="159578"/>
          <a:ext cx="978028" cy="717838"/>
        </a:xfrm>
        <a:prstGeom prst="roundRect">
          <a:avLst/>
        </a:prstGeom>
        <a:blipFill dpi="0" rotWithShape="1"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 t="-12334" b="-12334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4A7A97-E4F6-4C65-9798-5FC3ED68FC6E}">
      <dsp:nvSpPr>
        <dsp:cNvPr id="0" name=""/>
        <dsp:cNvSpPr/>
      </dsp:nvSpPr>
      <dsp:spPr>
        <a:xfrm>
          <a:off x="0" y="807695"/>
          <a:ext cx="1064301" cy="3948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200" b="1" kern="1200" spc="-30" baseline="0" dirty="0">
              <a:solidFill>
                <a:srgbClr val="003D79"/>
              </a:solidFill>
              <a:latin typeface="Aptos" panose="02110004020202020204"/>
              <a:ea typeface="+mn-ea"/>
              <a:cs typeface="+mn-cs"/>
            </a:rPr>
            <a:t>Старт</a:t>
          </a:r>
          <a:r>
            <a:rPr lang="uk-UA" sz="1200" b="1" kern="1200" dirty="0">
              <a:solidFill>
                <a:srgbClr val="003D79"/>
              </a:solidFill>
            </a:rPr>
            <a:t> </a:t>
          </a:r>
          <a:r>
            <a:rPr lang="uk-UA" sz="1200" b="1" kern="1200" spc="-30" baseline="0" dirty="0">
              <a:solidFill>
                <a:srgbClr val="003D79"/>
              </a:solidFill>
              <a:latin typeface="Aptos" panose="02110004020202020204"/>
              <a:ea typeface="+mn-ea"/>
              <a:cs typeface="+mn-cs"/>
            </a:rPr>
            <a:t>програми</a:t>
          </a:r>
        </a:p>
      </dsp:txBody>
      <dsp:txXfrm>
        <a:off x="0" y="807695"/>
        <a:ext cx="1064301" cy="394855"/>
      </dsp:txXfrm>
    </dsp:sp>
    <dsp:sp modelId="{7BE4ADBD-1F18-47BC-AACA-21A9C1164674}">
      <dsp:nvSpPr>
        <dsp:cNvPr id="0" name=""/>
        <dsp:cNvSpPr/>
      </dsp:nvSpPr>
      <dsp:spPr>
        <a:xfrm>
          <a:off x="1193571" y="311900"/>
          <a:ext cx="1049698" cy="630457"/>
        </a:xfrm>
        <a:prstGeom prst="roundRect">
          <a:avLst/>
        </a:prstGeom>
        <a:blipFill dpi="0" rotWithShape="1">
          <a:blip xmlns:r="http://schemas.openxmlformats.org/officeDocument/2006/relationships" r:embed="rId2">
            <a:alphaModFix/>
            <a:duotone>
              <a:schemeClr val="accent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  <a14:imgEffect>
                      <a14:brightnessContrast bright="-94000" contrast="6000"/>
                    </a14:imgEffect>
                  </a14:imgLayer>
                </a14:imgProps>
              </a:ext>
            </a:extLst>
          </a:blip>
          <a:srcRect/>
          <a:stretch>
            <a:fillRect l="5993" t="868" r="5993" b="868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9D3B9E-C15B-4D29-A412-E765755D1CB9}">
      <dsp:nvSpPr>
        <dsp:cNvPr id="0" name=""/>
        <dsp:cNvSpPr/>
      </dsp:nvSpPr>
      <dsp:spPr>
        <a:xfrm>
          <a:off x="1202192" y="759796"/>
          <a:ext cx="1064301" cy="3948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uk-UA" sz="1200" b="1" kern="1200" spc="-30" baseline="0" dirty="0">
            <a:solidFill>
              <a:srgbClr val="003D79"/>
            </a:solidFill>
            <a:latin typeface="Aptos" panose="02110004020202020204"/>
            <a:ea typeface="+mn-ea"/>
            <a:cs typeface="+mn-cs"/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uk-UA" sz="1200" b="1" kern="1200" spc="-30" baseline="0" dirty="0">
              <a:solidFill>
                <a:srgbClr val="003D79"/>
              </a:solidFill>
              <a:latin typeface="Aptos" panose="02110004020202020204"/>
              <a:ea typeface="+mn-ea"/>
              <a:cs typeface="+mn-cs"/>
            </a:rPr>
            <a:t>Мета</a:t>
          </a:r>
          <a:r>
            <a:rPr lang="uk-UA" sz="1200" b="1" kern="1200" dirty="0">
              <a:solidFill>
                <a:srgbClr val="003D79"/>
              </a:solidFill>
            </a:rPr>
            <a:t> </a:t>
          </a:r>
        </a:p>
      </dsp:txBody>
      <dsp:txXfrm>
        <a:off x="1202192" y="759796"/>
        <a:ext cx="1064301" cy="394855"/>
      </dsp:txXfrm>
    </dsp:sp>
    <dsp:sp modelId="{0FFE5945-D776-4E39-AF98-B3C2CB5DCA07}">
      <dsp:nvSpPr>
        <dsp:cNvPr id="0" name=""/>
        <dsp:cNvSpPr/>
      </dsp:nvSpPr>
      <dsp:spPr>
        <a:xfrm>
          <a:off x="2423320" y="246035"/>
          <a:ext cx="868278" cy="705108"/>
        </a:xfrm>
        <a:prstGeom prst="roundRect">
          <a:avLst/>
        </a:prstGeom>
        <a:blipFill dpi="0" rotWithShape="1">
          <a:blip xmlns:r="http://schemas.openxmlformats.org/officeDocument/2006/relationships" r:embed="rId4">
            <a:duotone>
              <a:schemeClr val="accent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srcRect/>
          <a:stretch>
            <a:fillRect l="7685" t="6748" r="7685" b="6748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ED9B20-7C33-44B1-AD3D-89DBA6D7DEE3}">
      <dsp:nvSpPr>
        <dsp:cNvPr id="0" name=""/>
        <dsp:cNvSpPr/>
      </dsp:nvSpPr>
      <dsp:spPr>
        <a:xfrm>
          <a:off x="2349202" y="807695"/>
          <a:ext cx="1064301" cy="3948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uk-UA" sz="1200" b="1" kern="1200" spc="-30" dirty="0">
              <a:solidFill>
                <a:srgbClr val="003D79"/>
              </a:solidFill>
              <a:latin typeface="Aptos" panose="020B0004020202020204" pitchFamily="34" charset="0"/>
              <a:ea typeface="+mn-ea"/>
              <a:cs typeface="+mn-cs"/>
            </a:rPr>
            <a:t>Факторинг</a:t>
          </a:r>
        </a:p>
      </dsp:txBody>
      <dsp:txXfrm>
        <a:off x="2349202" y="807695"/>
        <a:ext cx="1064301" cy="394855"/>
      </dsp:txXfrm>
    </dsp:sp>
    <dsp:sp modelId="{CABD12C7-3756-42D5-A0B1-714E8470B9A3}">
      <dsp:nvSpPr>
        <dsp:cNvPr id="0" name=""/>
        <dsp:cNvSpPr/>
      </dsp:nvSpPr>
      <dsp:spPr>
        <a:xfrm>
          <a:off x="3584943" y="314280"/>
          <a:ext cx="840201" cy="533793"/>
        </a:xfrm>
        <a:prstGeom prst="roundRect">
          <a:avLst/>
        </a:prstGeom>
        <a:blipFill dpi="0" rotWithShape="1"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 l="4300" t="-11415" r="4300" b="-11415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28CC63-76A0-4BD9-9B33-A30BD6AD9CFC}">
      <dsp:nvSpPr>
        <dsp:cNvPr id="0" name=""/>
        <dsp:cNvSpPr/>
      </dsp:nvSpPr>
      <dsp:spPr>
        <a:xfrm>
          <a:off x="3484292" y="807695"/>
          <a:ext cx="1064301" cy="3948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200" b="1" kern="1200" spc="-30" baseline="0" dirty="0">
              <a:solidFill>
                <a:srgbClr val="003D79"/>
              </a:solidFill>
              <a:latin typeface="Aptos" panose="02110004020202020204"/>
              <a:ea typeface="+mn-ea"/>
              <a:cs typeface="+mn-cs"/>
            </a:rPr>
            <a:t>З ким працює програма</a:t>
          </a:r>
        </a:p>
      </dsp:txBody>
      <dsp:txXfrm>
        <a:off x="3484292" y="807695"/>
        <a:ext cx="1064301" cy="394855"/>
      </dsp:txXfrm>
    </dsp:sp>
    <dsp:sp modelId="{C223D397-CCE4-4CB2-BE96-47E2122BF0E6}">
      <dsp:nvSpPr>
        <dsp:cNvPr id="0" name=""/>
        <dsp:cNvSpPr/>
      </dsp:nvSpPr>
      <dsp:spPr>
        <a:xfrm>
          <a:off x="4742192" y="275440"/>
          <a:ext cx="840989" cy="527237"/>
        </a:xfrm>
        <a:prstGeom prst="roundRect">
          <a:avLst/>
        </a:prstGeom>
        <a:blipFill dpi="0" rotWithShape="1">
          <a:blip xmlns:r="http://schemas.openxmlformats.org/officeDocument/2006/relationships" r:embed="rId6">
            <a:duotone>
              <a:schemeClr val="accent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5600"/>
                    </a14:imgEffect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/>
          <a:stretch>
            <a:fillRect l="9378" t="3325" r="9378" b="3325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139E09-E580-48DF-8CCF-A92E09EA4B88}">
      <dsp:nvSpPr>
        <dsp:cNvPr id="0" name=""/>
        <dsp:cNvSpPr/>
      </dsp:nvSpPr>
      <dsp:spPr>
        <a:xfrm>
          <a:off x="4641530" y="807695"/>
          <a:ext cx="1064301" cy="3948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200" b="1" kern="1200" spc="-30" baseline="0" dirty="0">
              <a:solidFill>
                <a:srgbClr val="003D79"/>
              </a:solidFill>
              <a:latin typeface="Aptos" panose="02110004020202020204"/>
              <a:ea typeface="+mn-ea"/>
              <a:cs typeface="+mn-cs"/>
            </a:rPr>
            <a:t>Кому доступне фінансування</a:t>
          </a:r>
        </a:p>
      </dsp:txBody>
      <dsp:txXfrm>
        <a:off x="4641530" y="807695"/>
        <a:ext cx="1064301" cy="394855"/>
      </dsp:txXfrm>
    </dsp:sp>
    <dsp:sp modelId="{16E090BD-5294-4B57-B4ED-DCC8FC29BEDA}">
      <dsp:nvSpPr>
        <dsp:cNvPr id="0" name=""/>
        <dsp:cNvSpPr/>
      </dsp:nvSpPr>
      <dsp:spPr>
        <a:xfrm>
          <a:off x="5857709" y="126262"/>
          <a:ext cx="1064301" cy="733303"/>
        </a:xfrm>
        <a:prstGeom prst="roundRect">
          <a:avLst/>
        </a:prstGeom>
        <a:blipFill dpi="0" rotWithShape="1"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 l="7685" t="868" r="7685" b="868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987C7D-9E87-4C35-AB75-E40BCC05DF95}">
      <dsp:nvSpPr>
        <dsp:cNvPr id="0" name=""/>
        <dsp:cNvSpPr/>
      </dsp:nvSpPr>
      <dsp:spPr>
        <a:xfrm>
          <a:off x="5896854" y="807695"/>
          <a:ext cx="1064301" cy="3948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200" b="1" kern="1200" spc="-30" baseline="0" dirty="0">
              <a:solidFill>
                <a:srgbClr val="003D79"/>
              </a:solidFill>
              <a:latin typeface="Aptos" panose="02110004020202020204"/>
              <a:ea typeface="+mn-ea"/>
              <a:cs typeface="+mn-cs"/>
            </a:rPr>
            <a:t>Ліміт фінансування</a:t>
          </a:r>
        </a:p>
      </dsp:txBody>
      <dsp:txXfrm>
        <a:off x="5896854" y="807695"/>
        <a:ext cx="1064301" cy="394855"/>
      </dsp:txXfrm>
    </dsp:sp>
    <dsp:sp modelId="{85A5ECE9-67DD-48F7-91E3-B77CC767EBF8}">
      <dsp:nvSpPr>
        <dsp:cNvPr id="0" name=""/>
        <dsp:cNvSpPr/>
      </dsp:nvSpPr>
      <dsp:spPr>
        <a:xfrm>
          <a:off x="7121335" y="160794"/>
          <a:ext cx="848907" cy="694086"/>
        </a:xfrm>
        <a:prstGeom prst="roundRect">
          <a:avLst/>
        </a:prstGeom>
        <a:blipFill dpi="0" rotWithShape="1"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 l="-7295" t="5878" r="-7295" b="5878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0B53B1-6950-408E-B521-72774A978593}">
      <dsp:nvSpPr>
        <dsp:cNvPr id="0" name=""/>
        <dsp:cNvSpPr/>
      </dsp:nvSpPr>
      <dsp:spPr>
        <a:xfrm>
          <a:off x="7023611" y="807695"/>
          <a:ext cx="1064301" cy="3948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200" b="1" kern="1200" spc="-30" baseline="0" dirty="0">
              <a:solidFill>
                <a:srgbClr val="003D79"/>
              </a:solidFill>
              <a:latin typeface="Aptos" panose="02110004020202020204"/>
              <a:ea typeface="+mn-ea"/>
              <a:cs typeface="+mn-cs"/>
            </a:rPr>
            <a:t>Розмір фінансування</a:t>
          </a:r>
        </a:p>
      </dsp:txBody>
      <dsp:txXfrm>
        <a:off x="7023611" y="807695"/>
        <a:ext cx="1064301" cy="394855"/>
      </dsp:txXfrm>
    </dsp:sp>
    <dsp:sp modelId="{3A539D0F-D03C-4AD5-8651-846684C7620C}">
      <dsp:nvSpPr>
        <dsp:cNvPr id="0" name=""/>
        <dsp:cNvSpPr/>
      </dsp:nvSpPr>
      <dsp:spPr>
        <a:xfrm>
          <a:off x="8209149" y="197820"/>
          <a:ext cx="900930" cy="601360"/>
        </a:xfrm>
        <a:prstGeom prst="roundRect">
          <a:avLst/>
        </a:prstGeom>
        <a:blipFill dpi="0" rotWithShape="1"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 t="-13872" b="-13872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6C7D04-9F7E-4EA1-B18F-6C8AE22D4150}">
      <dsp:nvSpPr>
        <dsp:cNvPr id="0" name=""/>
        <dsp:cNvSpPr/>
      </dsp:nvSpPr>
      <dsp:spPr>
        <a:xfrm>
          <a:off x="8198506" y="807695"/>
          <a:ext cx="1064301" cy="3948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200" b="1" kern="1200" spc="-30" baseline="0" dirty="0">
              <a:solidFill>
                <a:srgbClr val="003D79"/>
              </a:solidFill>
              <a:latin typeface="Aptos" panose="02110004020202020204"/>
              <a:ea typeface="+mn-ea"/>
              <a:cs typeface="+mn-cs"/>
            </a:rPr>
            <a:t>Компенсація</a:t>
          </a:r>
          <a:r>
            <a:rPr lang="uk-UA" sz="1200" b="1" kern="1200" spc="-30" baseline="0" dirty="0">
              <a:solidFill>
                <a:srgbClr val="003D79"/>
              </a:solidFill>
            </a:rPr>
            <a:t> винагороди</a:t>
          </a:r>
        </a:p>
      </dsp:txBody>
      <dsp:txXfrm>
        <a:off x="8198506" y="807695"/>
        <a:ext cx="1064301" cy="39485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A03DBD-0C68-4FC7-A918-CA9DA6FE9AAC}">
      <dsp:nvSpPr>
        <dsp:cNvPr id="0" name=""/>
        <dsp:cNvSpPr/>
      </dsp:nvSpPr>
      <dsp:spPr>
        <a:xfrm>
          <a:off x="0" y="0"/>
          <a:ext cx="1877348" cy="2016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784" tIns="28448" rIns="49784" bIns="28448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700" b="1" kern="1200" dirty="0"/>
            <a:t>Залучено 11 банків-факторів</a:t>
          </a:r>
          <a:r>
            <a:rPr lang="uk-UA" sz="700" kern="1200" dirty="0"/>
            <a:t>:</a:t>
          </a:r>
        </a:p>
      </dsp:txBody>
      <dsp:txXfrm>
        <a:off x="0" y="0"/>
        <a:ext cx="1877348" cy="201600"/>
      </dsp:txXfrm>
    </dsp:sp>
    <dsp:sp modelId="{A1ADF837-F661-4837-99C2-0B198B9B8921}">
      <dsp:nvSpPr>
        <dsp:cNvPr id="0" name=""/>
        <dsp:cNvSpPr/>
      </dsp:nvSpPr>
      <dsp:spPr>
        <a:xfrm>
          <a:off x="0" y="210846"/>
          <a:ext cx="1877348" cy="1713388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006" tIns="48006" rIns="64008" bIns="72009" numCol="1" spcCol="1270" anchor="t" anchorCtr="0">
          <a:noAutofit/>
        </a:bodyPr>
        <a:lstStyle/>
        <a:p>
          <a:pPr marL="57150" lvl="1" indent="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900" b="1" kern="1200" dirty="0">
              <a:solidFill>
                <a:schemeClr val="tx1"/>
              </a:solidFill>
            </a:rPr>
            <a:t>АТ "ТАСКОМБАНК" </a:t>
          </a:r>
        </a:p>
        <a:p>
          <a:pPr marL="57150" lvl="1" indent="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900" b="1" kern="1200" dirty="0">
              <a:solidFill>
                <a:schemeClr val="tx1"/>
              </a:solidFill>
            </a:rPr>
            <a:t>ПАТ "МТБ БАНК"</a:t>
          </a:r>
        </a:p>
        <a:p>
          <a:pPr marL="57150" lvl="1" indent="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900" b="1" kern="1200" dirty="0">
              <a:solidFill>
                <a:schemeClr val="tx1"/>
              </a:solidFill>
            </a:rPr>
            <a:t>АТ "КОМІНБАНК"</a:t>
          </a:r>
        </a:p>
        <a:p>
          <a:pPr marL="57150" lvl="1" indent="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900" b="1" kern="1200" dirty="0">
              <a:solidFill>
                <a:schemeClr val="tx1"/>
              </a:solidFill>
            </a:rPr>
            <a:t>АТ "КБ ГЛОБУС"</a:t>
          </a:r>
        </a:p>
        <a:p>
          <a:pPr marL="57150" lvl="1" indent="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900" b="1" kern="1200" dirty="0">
              <a:solidFill>
                <a:schemeClr val="tx1"/>
              </a:solidFill>
            </a:rPr>
            <a:t>АТ "ОТП БАНК"</a:t>
          </a:r>
        </a:p>
        <a:p>
          <a:pPr marL="57150" lvl="1" indent="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900" b="1" kern="1200" dirty="0">
              <a:solidFill>
                <a:schemeClr val="tx1"/>
              </a:solidFill>
            </a:rPr>
            <a:t>ПАТ "ВСТ БАНК"</a:t>
          </a:r>
        </a:p>
        <a:p>
          <a:pPr marL="57150" lvl="1" indent="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9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АТ "ПУМБ"</a:t>
          </a:r>
        </a:p>
        <a:p>
          <a:pPr marL="57150" lvl="1" indent="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900" b="1" kern="1200" dirty="0">
              <a:solidFill>
                <a:schemeClr val="accent1">
                  <a:lumMod val="75000"/>
                </a:schemeClr>
              </a:solidFill>
            </a:rPr>
            <a:t>АТ "БАНК КРЕДИТ ДНІПРО" </a:t>
          </a:r>
        </a:p>
        <a:p>
          <a:pPr marL="57150" lvl="1" indent="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900" b="1" kern="1200" dirty="0">
              <a:solidFill>
                <a:schemeClr val="accent1">
                  <a:lumMod val="75000"/>
                </a:schemeClr>
              </a:solidFill>
            </a:rPr>
            <a:t>АТ "АБ "РАДАБАНК"</a:t>
          </a:r>
        </a:p>
        <a:p>
          <a:pPr marL="57150" lvl="1" indent="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900" b="1" kern="1200" dirty="0">
              <a:solidFill>
                <a:schemeClr val="accent1">
                  <a:lumMod val="75000"/>
                </a:schemeClr>
              </a:solidFill>
            </a:rPr>
            <a:t>АТ "СЕНС БАНК"</a:t>
          </a:r>
        </a:p>
        <a:p>
          <a:pPr marL="57150" lvl="1" indent="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900" b="1" kern="1200" dirty="0">
              <a:solidFill>
                <a:schemeClr val="accent1">
                  <a:lumMod val="75000"/>
                </a:schemeClr>
              </a:solidFill>
            </a:rPr>
            <a:t>АТ «КРИСТАЛБАНК"</a:t>
          </a:r>
        </a:p>
      </dsp:txBody>
      <dsp:txXfrm>
        <a:off x="0" y="210846"/>
        <a:ext cx="1877348" cy="17133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786" cy="498693"/>
          </a:xfrm>
          <a:prstGeom prst="rect">
            <a:avLst/>
          </a:prstGeom>
        </p:spPr>
        <p:txBody>
          <a:bodyPr vert="horz" lIns="92144" tIns="46072" rIns="92144" bIns="46072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55839" y="1"/>
            <a:ext cx="2949786" cy="498693"/>
          </a:xfrm>
          <a:prstGeom prst="rect">
            <a:avLst/>
          </a:prstGeom>
        </p:spPr>
        <p:txBody>
          <a:bodyPr vert="horz" lIns="92144" tIns="46072" rIns="92144" bIns="46072" rtlCol="0"/>
          <a:lstStyle>
            <a:lvl1pPr algn="r">
              <a:defRPr sz="1200"/>
            </a:lvl1pPr>
          </a:lstStyle>
          <a:p>
            <a:fld id="{28B6E1F8-D3C3-46D7-9109-5403482F0910}" type="datetimeFigureOut">
              <a:rPr lang="uk-UA" smtClean="0"/>
              <a:t>28.08.2026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982663" y="1243013"/>
            <a:ext cx="4841875" cy="3352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44" tIns="46072" rIns="92144" bIns="46072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0721" y="4783307"/>
            <a:ext cx="5445760" cy="3913614"/>
          </a:xfrm>
          <a:prstGeom prst="rect">
            <a:avLst/>
          </a:prstGeom>
        </p:spPr>
        <p:txBody>
          <a:bodyPr vert="horz" lIns="92144" tIns="46072" rIns="92144" bIns="46072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786" cy="498692"/>
          </a:xfrm>
          <a:prstGeom prst="rect">
            <a:avLst/>
          </a:prstGeom>
        </p:spPr>
        <p:txBody>
          <a:bodyPr vert="horz" lIns="92144" tIns="46072" rIns="92144" bIns="46072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55839" y="9440647"/>
            <a:ext cx="2949786" cy="498692"/>
          </a:xfrm>
          <a:prstGeom prst="rect">
            <a:avLst/>
          </a:prstGeom>
        </p:spPr>
        <p:txBody>
          <a:bodyPr vert="horz" lIns="92144" tIns="46072" rIns="92144" bIns="46072" rtlCol="0" anchor="b"/>
          <a:lstStyle>
            <a:lvl1pPr algn="r">
              <a:defRPr sz="1200"/>
            </a:lvl1pPr>
          </a:lstStyle>
          <a:p>
            <a:fld id="{C0BDC4AC-A663-4FD1-ABE7-72D2B222692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082760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BDC4AC-A663-4FD1-ABE7-72D2B222692F}" type="slidenum">
              <a:rPr lang="uk-UA" smtClean="0"/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706092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12" indent="0" algn="ctr">
              <a:buNone/>
              <a:defRPr sz="2000"/>
            </a:lvl2pPr>
            <a:lvl3pPr marL="914423" indent="0" algn="ctr">
              <a:buNone/>
              <a:defRPr sz="1800"/>
            </a:lvl3pPr>
            <a:lvl4pPr marL="1371634" indent="0" algn="ctr">
              <a:buNone/>
              <a:defRPr sz="1600"/>
            </a:lvl4pPr>
            <a:lvl5pPr marL="1828846" indent="0" algn="ctr">
              <a:buNone/>
              <a:defRPr sz="1600"/>
            </a:lvl5pPr>
            <a:lvl6pPr marL="2286057" indent="0" algn="ctr">
              <a:buNone/>
              <a:defRPr sz="1600"/>
            </a:lvl6pPr>
            <a:lvl7pPr marL="2743269" indent="0" algn="ctr">
              <a:buNone/>
              <a:defRPr sz="1600"/>
            </a:lvl7pPr>
            <a:lvl8pPr marL="3200480" indent="0" algn="ctr">
              <a:buNone/>
              <a:defRPr sz="1600"/>
            </a:lvl8pPr>
            <a:lvl9pPr marL="3657691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CD417-072F-4061-97E4-6C02CE8F2F33}" type="datetime1">
              <a:rPr lang="uk-UA" smtClean="0"/>
              <a:t>28.08.2026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C407D-6E1E-4432-A0AD-C5F227CCA76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33341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3ABF4-4862-4B10-8FA6-7A7CC292C644}" type="datetime1">
              <a:rPr lang="uk-UA" smtClean="0"/>
              <a:t>28.08.2026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C407D-6E1E-4432-A0AD-C5F227CCA76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29387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4A850-5EA1-4CBD-8833-6068593CDB71}" type="datetime1">
              <a:rPr lang="uk-UA" smtClean="0"/>
              <a:t>28.08.2026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C407D-6E1E-4432-A0AD-C5F227CCA76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44912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C2440-ECF7-4044-9B0D-0A7DD7C6CE8C}" type="datetime1">
              <a:rPr lang="uk-UA" smtClean="0"/>
              <a:t>28.08.2026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C407D-6E1E-4432-A0AD-C5F227CCA76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14598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81" y="1709744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81" y="4589469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12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23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34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46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57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69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8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91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76258-404F-4523-B21C-4CA6EAA5CC1D}" type="datetime1">
              <a:rPr lang="uk-UA" smtClean="0"/>
              <a:t>28.08.2026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C407D-6E1E-4432-A0AD-C5F227CCA76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450635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730C0-B522-483A-8428-C3D24B0D34BC}" type="datetime1">
              <a:rPr lang="uk-UA" smtClean="0"/>
              <a:t>28.08.2026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C407D-6E1E-4432-A0AD-C5F227CCA76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711922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9" y="365129"/>
            <a:ext cx="8543925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31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12" indent="0">
              <a:buNone/>
              <a:defRPr sz="2000" b="1"/>
            </a:lvl2pPr>
            <a:lvl3pPr marL="914423" indent="0">
              <a:buNone/>
              <a:defRPr sz="1800" b="1"/>
            </a:lvl3pPr>
            <a:lvl4pPr marL="1371634" indent="0">
              <a:buNone/>
              <a:defRPr sz="1600" b="1"/>
            </a:lvl4pPr>
            <a:lvl5pPr marL="1828846" indent="0">
              <a:buNone/>
              <a:defRPr sz="1600" b="1"/>
            </a:lvl5pPr>
            <a:lvl6pPr marL="2286057" indent="0">
              <a:buNone/>
              <a:defRPr sz="1600" b="1"/>
            </a:lvl6pPr>
            <a:lvl7pPr marL="2743269" indent="0">
              <a:buNone/>
              <a:defRPr sz="1600" b="1"/>
            </a:lvl7pPr>
            <a:lvl8pPr marL="3200480" indent="0">
              <a:buNone/>
              <a:defRPr sz="1600" b="1"/>
            </a:lvl8pPr>
            <a:lvl9pPr marL="3657691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31" y="2505075"/>
            <a:ext cx="4190702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12" indent="0">
              <a:buNone/>
              <a:defRPr sz="2000" b="1"/>
            </a:lvl2pPr>
            <a:lvl3pPr marL="914423" indent="0">
              <a:buNone/>
              <a:defRPr sz="1800" b="1"/>
            </a:lvl3pPr>
            <a:lvl4pPr marL="1371634" indent="0">
              <a:buNone/>
              <a:defRPr sz="1600" b="1"/>
            </a:lvl4pPr>
            <a:lvl5pPr marL="1828846" indent="0">
              <a:buNone/>
              <a:defRPr sz="1600" b="1"/>
            </a:lvl5pPr>
            <a:lvl6pPr marL="2286057" indent="0">
              <a:buNone/>
              <a:defRPr sz="1600" b="1"/>
            </a:lvl6pPr>
            <a:lvl7pPr marL="2743269" indent="0">
              <a:buNone/>
              <a:defRPr sz="1600" b="1"/>
            </a:lvl7pPr>
            <a:lvl8pPr marL="3200480" indent="0">
              <a:buNone/>
              <a:defRPr sz="1600" b="1"/>
            </a:lvl8pPr>
            <a:lvl9pPr marL="3657691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9F29C-4722-4503-80FA-AE9F794F8A14}" type="datetime1">
              <a:rPr lang="uk-UA" smtClean="0"/>
              <a:t>28.08.2026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C407D-6E1E-4432-A0AD-C5F227CCA76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52190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0DEB0-FF67-48C5-9234-C9E28B002442}" type="datetime1">
              <a:rPr lang="uk-UA" smtClean="0"/>
              <a:t>28.08.2026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C407D-6E1E-4432-A0AD-C5F227CCA76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810867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42AD2-C648-4112-B806-5EEA394A95F5}" type="datetime1">
              <a:rPr lang="uk-UA" smtClean="0"/>
              <a:t>28.08.2026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C407D-6E1E-4432-A0AD-C5F227CCA76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53354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30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2" y="987431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30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12" indent="0">
              <a:buNone/>
              <a:defRPr sz="1400"/>
            </a:lvl2pPr>
            <a:lvl3pPr marL="914423" indent="0">
              <a:buNone/>
              <a:defRPr sz="1200"/>
            </a:lvl3pPr>
            <a:lvl4pPr marL="1371634" indent="0">
              <a:buNone/>
              <a:defRPr sz="1000"/>
            </a:lvl4pPr>
            <a:lvl5pPr marL="1828846" indent="0">
              <a:buNone/>
              <a:defRPr sz="1000"/>
            </a:lvl5pPr>
            <a:lvl6pPr marL="2286057" indent="0">
              <a:buNone/>
              <a:defRPr sz="1000"/>
            </a:lvl6pPr>
            <a:lvl7pPr marL="2743269" indent="0">
              <a:buNone/>
              <a:defRPr sz="1000"/>
            </a:lvl7pPr>
            <a:lvl8pPr marL="3200480" indent="0">
              <a:buNone/>
              <a:defRPr sz="1000"/>
            </a:lvl8pPr>
            <a:lvl9pPr marL="3657691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5000D-2F47-4830-9A24-AF8884D545E4}" type="datetime1">
              <a:rPr lang="uk-UA" smtClean="0"/>
              <a:t>28.08.2026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C407D-6E1E-4432-A0AD-C5F227CCA76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332415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30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2" y="987431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12" indent="0">
              <a:buNone/>
              <a:defRPr sz="2800"/>
            </a:lvl2pPr>
            <a:lvl3pPr marL="914423" indent="0">
              <a:buNone/>
              <a:defRPr sz="2400"/>
            </a:lvl3pPr>
            <a:lvl4pPr marL="1371634" indent="0">
              <a:buNone/>
              <a:defRPr sz="2000"/>
            </a:lvl4pPr>
            <a:lvl5pPr marL="1828846" indent="0">
              <a:buNone/>
              <a:defRPr sz="2000"/>
            </a:lvl5pPr>
            <a:lvl6pPr marL="2286057" indent="0">
              <a:buNone/>
              <a:defRPr sz="2000"/>
            </a:lvl6pPr>
            <a:lvl7pPr marL="2743269" indent="0">
              <a:buNone/>
              <a:defRPr sz="2000"/>
            </a:lvl7pPr>
            <a:lvl8pPr marL="3200480" indent="0">
              <a:buNone/>
              <a:defRPr sz="2000"/>
            </a:lvl8pPr>
            <a:lvl9pPr marL="3657691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30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12" indent="0">
              <a:buNone/>
              <a:defRPr sz="1400"/>
            </a:lvl2pPr>
            <a:lvl3pPr marL="914423" indent="0">
              <a:buNone/>
              <a:defRPr sz="1200"/>
            </a:lvl3pPr>
            <a:lvl4pPr marL="1371634" indent="0">
              <a:buNone/>
              <a:defRPr sz="1000"/>
            </a:lvl4pPr>
            <a:lvl5pPr marL="1828846" indent="0">
              <a:buNone/>
              <a:defRPr sz="1000"/>
            </a:lvl5pPr>
            <a:lvl6pPr marL="2286057" indent="0">
              <a:buNone/>
              <a:defRPr sz="1000"/>
            </a:lvl6pPr>
            <a:lvl7pPr marL="2743269" indent="0">
              <a:buNone/>
              <a:defRPr sz="1000"/>
            </a:lvl7pPr>
            <a:lvl8pPr marL="3200480" indent="0">
              <a:buNone/>
              <a:defRPr sz="1000"/>
            </a:lvl8pPr>
            <a:lvl9pPr marL="3657691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8B6BA-9968-4FD7-9E34-D1D787A9D05F}" type="datetime1">
              <a:rPr lang="uk-UA" smtClean="0"/>
              <a:t>28.08.2026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C407D-6E1E-4432-A0AD-C5F227CCA76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641916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9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6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C89431F-BF2E-44CA-866C-14E08B951809}" type="datetime1">
              <a:rPr lang="uk-UA" smtClean="0"/>
              <a:t>28.08.2026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6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6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96C407D-6E1E-4432-A0AD-C5F227CCA76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88576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dt="0"/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6" indent="-228606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7" indent="-228606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6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6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6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6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4" indent="-228606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6" indent="-228606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7" indent="-228606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4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6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7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9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1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13" Type="http://schemas.openxmlformats.org/officeDocument/2006/relationships/image" Target="../media/image18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rVK41Q1Vs3U?feature=oembed" TargetMode="External"/><Relationship Id="rId6" Type="http://schemas.openxmlformats.org/officeDocument/2006/relationships/diagramColors" Target="../diagrams/colors3.xml"/><Relationship Id="rId11" Type="http://schemas.openxmlformats.org/officeDocument/2006/relationships/image" Target="../media/image12.png"/><Relationship Id="rId5" Type="http://schemas.openxmlformats.org/officeDocument/2006/relationships/diagramQuickStyle" Target="../diagrams/quickStyle3.xml"/><Relationship Id="rId10" Type="http://schemas.openxmlformats.org/officeDocument/2006/relationships/image" Target="../media/image16.png"/><Relationship Id="rId4" Type="http://schemas.openxmlformats.org/officeDocument/2006/relationships/diagramLayout" Target="../diagrams/layout3.xml"/><Relationship Id="rId9" Type="http://schemas.openxmlformats.org/officeDocument/2006/relationships/image" Target="../media/image15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B283D18-F031-0FFB-EDDA-66927B3A6C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18;p3">
            <a:extLst>
              <a:ext uri="{FF2B5EF4-FFF2-40B4-BE49-F238E27FC236}">
                <a16:creationId xmlns:a16="http://schemas.microsoft.com/office/drawing/2014/main" id="{2CDDEFE9-3859-3D7D-B7C6-192B19C09EDF}"/>
              </a:ext>
            </a:extLst>
          </p:cNvPr>
          <p:cNvSpPr txBox="1"/>
          <p:nvPr/>
        </p:nvSpPr>
        <p:spPr>
          <a:xfrm>
            <a:off x="393293" y="229932"/>
            <a:ext cx="5888851" cy="425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93" tIns="0" rIns="0" bIns="0" anchor="ctr" anchorCtr="0">
            <a:noAutofit/>
          </a:bodyPr>
          <a:lstStyle/>
          <a:p>
            <a:pPr>
              <a:lnSpc>
                <a:spcPct val="90000"/>
              </a:lnSpc>
            </a:pPr>
            <a:r>
              <a:rPr lang="uk-UA" b="1" dirty="0">
                <a:solidFill>
                  <a:srgbClr val="5DC64B"/>
                </a:solidFill>
                <a:ea typeface="Calibri"/>
                <a:cs typeface="Calibri"/>
                <a:sym typeface="Calibri"/>
              </a:rPr>
              <a:t>Державна програма «Доступний факторинг»</a:t>
            </a:r>
          </a:p>
          <a:p>
            <a:pPr>
              <a:lnSpc>
                <a:spcPct val="90000"/>
              </a:lnSpc>
            </a:pPr>
            <a:r>
              <a:rPr lang="uk-UA" b="1" dirty="0">
                <a:solidFill>
                  <a:srgbClr val="1F3864"/>
                </a:solidFill>
                <a:ea typeface="Calibri"/>
                <a:cs typeface="Calibri"/>
                <a:sym typeface="Calibri"/>
              </a:rPr>
              <a:t>Опис програми та </a:t>
            </a:r>
            <a:r>
              <a:rPr lang="uk-UA" b="1" dirty="0">
                <a:solidFill>
                  <a:srgbClr val="5DC64B"/>
                </a:solidFill>
                <a:ea typeface="Calibri"/>
                <a:cs typeface="Calibri"/>
                <a:sym typeface="Calibri"/>
              </a:rPr>
              <a:t>стан  виконання на 01.07.2026 </a:t>
            </a:r>
            <a:endParaRPr lang="uk-UA" dirty="0">
              <a:solidFill>
                <a:srgbClr val="5DC64B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endParaRPr lang="uk-UA" sz="1200" b="1" spc="-31" dirty="0">
              <a:solidFill>
                <a:srgbClr val="002060"/>
              </a:solidFill>
              <a:sym typeface="Calibri"/>
            </a:endParaRPr>
          </a:p>
        </p:txBody>
      </p:sp>
      <p:sp>
        <p:nvSpPr>
          <p:cNvPr id="39" name="Rectangle 2">
            <a:extLst>
              <a:ext uri="{FF2B5EF4-FFF2-40B4-BE49-F238E27FC236}">
                <a16:creationId xmlns:a16="http://schemas.microsoft.com/office/drawing/2014/main" id="{086B81E1-F456-49F0-B13E-6287BA2910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pic>
        <p:nvPicPr>
          <p:cNvPr id="47" name="Рисунок 46" descr="Зображення, що містить Графіка, Шрифт, графічний дизайн, логотип&#10;&#10;Вміст, створений ШІ, може бути неправильним.">
            <a:extLst>
              <a:ext uri="{FF2B5EF4-FFF2-40B4-BE49-F238E27FC236}">
                <a16:creationId xmlns:a16="http://schemas.microsoft.com/office/drawing/2014/main" id="{9C87D4C9-E7D1-3CD2-D7EC-0C2851A972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6414" y="61067"/>
            <a:ext cx="1205899" cy="522513"/>
          </a:xfrm>
          <a:prstGeom prst="rect">
            <a:avLst/>
          </a:prstGeom>
        </p:spPr>
      </p:pic>
      <p:sp>
        <p:nvSpPr>
          <p:cNvPr id="13" name="Прямокутник 12">
            <a:extLst>
              <a:ext uri="{FF2B5EF4-FFF2-40B4-BE49-F238E27FC236}">
                <a16:creationId xmlns:a16="http://schemas.microsoft.com/office/drawing/2014/main" id="{6A1C521E-7BCF-4664-90B4-5820EB09C196}"/>
              </a:ext>
            </a:extLst>
          </p:cNvPr>
          <p:cNvSpPr/>
          <p:nvPr/>
        </p:nvSpPr>
        <p:spPr>
          <a:xfrm>
            <a:off x="0" y="6496080"/>
            <a:ext cx="9906000" cy="361920"/>
          </a:xfrm>
          <a:prstGeom prst="rect">
            <a:avLst/>
          </a:prstGeom>
          <a:solidFill>
            <a:srgbClr val="5DC64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endParaRPr lang="uk-UA" dirty="0"/>
          </a:p>
        </p:txBody>
      </p:sp>
      <p:sp>
        <p:nvSpPr>
          <p:cNvPr id="12" name="Прямокутник 11">
            <a:extLst>
              <a:ext uri="{FF2B5EF4-FFF2-40B4-BE49-F238E27FC236}">
                <a16:creationId xmlns:a16="http://schemas.microsoft.com/office/drawing/2014/main" id="{1BF0A4A9-B389-BABD-5414-0BECD46EAE83}"/>
              </a:ext>
            </a:extLst>
          </p:cNvPr>
          <p:cNvSpPr/>
          <p:nvPr/>
        </p:nvSpPr>
        <p:spPr>
          <a:xfrm>
            <a:off x="8882583" y="5798235"/>
            <a:ext cx="992844" cy="1773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415ED7D-FDB0-F31D-9B54-9694A3B35054}"/>
              </a:ext>
            </a:extLst>
          </p:cNvPr>
          <p:cNvSpPr txBox="1"/>
          <p:nvPr/>
        </p:nvSpPr>
        <p:spPr>
          <a:xfrm>
            <a:off x="283687" y="583580"/>
            <a:ext cx="9047125" cy="6024442"/>
          </a:xfrm>
          <a:prstGeom prst="rect">
            <a:avLst/>
          </a:prstGeom>
          <a:noFill/>
        </p:spPr>
        <p:txBody>
          <a:bodyPr wrap="square" lIns="180000" tIns="108000" rIns="180000" bIns="108000" numCol="2" spcCol="180000" rtlCol="0">
            <a:spAutoFit/>
          </a:bodyPr>
          <a:lstStyle/>
          <a:p>
            <a:pPr indent="180340" algn="just">
              <a:lnSpc>
                <a:spcPct val="80000"/>
              </a:lnSpc>
              <a:spcAft>
                <a:spcPts val="200"/>
              </a:spcAft>
              <a:buNone/>
            </a:pPr>
            <a:r>
              <a:rPr lang="uk-UA" sz="1000" b="1" kern="1200" spc="-3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«Доступний факторинг» — фінансова підтримка, яка працює для українського виробника</a:t>
            </a:r>
            <a:endParaRPr lang="uk-UA" sz="1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indent="180340" algn="just">
              <a:lnSpc>
                <a:spcPct val="80000"/>
              </a:lnSpc>
              <a:spcAft>
                <a:spcPts val="200"/>
              </a:spcAft>
            </a:pPr>
            <a:r>
              <a:rPr lang="uk-UA" sz="1000" spc="-10" dirty="0">
                <a:solidFill>
                  <a:srgbClr val="000000"/>
                </a:solidFill>
                <a:latin typeface="Aptos" panose="020B0004020202020204" pitchFamily="34" charset="0"/>
              </a:rPr>
              <a:t>Програма «Доступний факторинг» — це державна ініціатива, яка стартувала   14 грудня 2023 року за підтримки Міністерства фінансів та Міністерства економіки України. Вона стала новим інструментом у межах програми «Доступні кредити 5-7-9%», створеним спеціально для підтримки мікро-, малого та середнього бізнесу — виробників, експортерів, компаній, що працюють із відстрочкою платежів або беруть участь у державних </a:t>
            </a:r>
            <a:r>
              <a:rPr lang="uk-UA" sz="1000" spc="-10" dirty="0" err="1">
                <a:solidFill>
                  <a:srgbClr val="000000"/>
                </a:solidFill>
                <a:latin typeface="Aptos" panose="020B0004020202020204" pitchFamily="34" charset="0"/>
              </a:rPr>
              <a:t>закупівлях</a:t>
            </a:r>
            <a:r>
              <a:rPr lang="uk-UA" sz="1000" spc="-10" dirty="0">
                <a:solidFill>
                  <a:srgbClr val="000000"/>
                </a:solidFill>
                <a:latin typeface="Aptos" panose="020B0004020202020204" pitchFamily="34" charset="0"/>
              </a:rPr>
              <a:t>. Але перш за все — для реальних підприємців, які ризикують, створюють робочі місця, рухають економіку вперед і потребують доступного інструменту для стабільного розвитку. Фонд розвитку підприємництва розпочав реалізацію програми у </a:t>
            </a:r>
            <a:r>
              <a:rPr lang="en-US" sz="1000" spc="-10" dirty="0">
                <a:solidFill>
                  <a:srgbClr val="000000"/>
                </a:solidFill>
                <a:latin typeface="Aptos" panose="020B0004020202020204" pitchFamily="34" charset="0"/>
              </a:rPr>
              <a:t>IV </a:t>
            </a:r>
            <a:r>
              <a:rPr lang="uk-UA" sz="1000" spc="-10" dirty="0">
                <a:solidFill>
                  <a:srgbClr val="000000"/>
                </a:solidFill>
                <a:latin typeface="Aptos" panose="020B0004020202020204" pitchFamily="34" charset="0"/>
              </a:rPr>
              <a:t>кварталі 2023 року. </a:t>
            </a:r>
          </a:p>
          <a:p>
            <a:pPr indent="180340" algn="just">
              <a:lnSpc>
                <a:spcPct val="80000"/>
              </a:lnSpc>
              <a:spcAft>
                <a:spcPts val="200"/>
              </a:spcAft>
            </a:pPr>
            <a:r>
              <a:rPr lang="uk-UA" sz="1000" spc="-10" dirty="0">
                <a:solidFill>
                  <a:srgbClr val="000000"/>
                </a:solidFill>
                <a:latin typeface="Aptos" panose="020B0004020202020204" pitchFamily="34" charset="0"/>
              </a:rPr>
              <a:t>Основна мета цієї програми — допомогти бізнесу швидко отримати гроші, не чекаючи розрахунків від клієнтів, і без потреби в класичному кредитуванні. Часто бізнес уже відвантажив товар або надав послугу, а грошей ще немає. А витрати не зупиняються — зарплати, закупівлі, операційні витрати. </a:t>
            </a:r>
          </a:p>
          <a:p>
            <a:pPr indent="180340" algn="just">
              <a:lnSpc>
                <a:spcPct val="80000"/>
              </a:lnSpc>
              <a:spcAft>
                <a:spcPts val="200"/>
              </a:spcAft>
            </a:pPr>
            <a:r>
              <a:rPr lang="uk-UA" sz="1000" spc="-10" dirty="0">
                <a:solidFill>
                  <a:srgbClr val="000000"/>
                </a:solidFill>
                <a:latin typeface="Aptos" panose="020B0004020202020204" pitchFamily="34" charset="0"/>
              </a:rPr>
              <a:t>Для багатьох підприємств саме нестача обігових коштів є тим вузьким місцем, що заважає розвиватися, масштабуватись і навіть — у складні періоди — просто триматися на плаву.</a:t>
            </a:r>
          </a:p>
          <a:p>
            <a:pPr indent="180340" algn="just">
              <a:lnSpc>
                <a:spcPct val="80000"/>
              </a:lnSpc>
              <a:spcAft>
                <a:spcPts val="200"/>
              </a:spcAft>
            </a:pPr>
            <a:r>
              <a:rPr lang="uk-UA" sz="1000" spc="-10" dirty="0">
                <a:solidFill>
                  <a:srgbClr val="000000"/>
                </a:solidFill>
                <a:latin typeface="Aptos" panose="020B0004020202020204" pitchFamily="34" charset="0"/>
              </a:rPr>
              <a:t>Саме в ці моменти факторинг — коли підприємство передає банку право вимоги до клієнта, а натомість отримує до 95% від суми — стає рятівним рішенням. І в межах цієї програми держава допомагає зробити такий фінансовий інструмент доступним і вигідним, компенсуючи підприємцям частину витрат, зокрема, приведенням до 13% річних плати за користуванням залученим ресурсом, через механізм компенсації відсоткової ставки за договором факторингу. </a:t>
            </a:r>
          </a:p>
          <a:p>
            <a:pPr indent="180340" algn="just">
              <a:lnSpc>
                <a:spcPct val="80000"/>
              </a:lnSpc>
              <a:spcAft>
                <a:spcPts val="200"/>
              </a:spcAft>
            </a:pPr>
            <a:r>
              <a:rPr lang="uk-UA" sz="1000" spc="-10" dirty="0">
                <a:solidFill>
                  <a:srgbClr val="000000"/>
                </a:solidFill>
                <a:latin typeface="Aptos" panose="020B0004020202020204" pitchFamily="34" charset="0"/>
              </a:rPr>
              <a:t>«Доступний факторинг» — це про довіру до українського бізнесу. Це про те, що навіть у складних умовах держава шукає шляхи, як допомогти. Це шанс для багатьох компаній не лише втриматись на плаву, а й зростати, масштабуватись, виходити на нові ринки. </a:t>
            </a:r>
          </a:p>
          <a:p>
            <a:pPr indent="180340" algn="just">
              <a:lnSpc>
                <a:spcPct val="80000"/>
              </a:lnSpc>
              <a:spcAft>
                <a:spcPts val="200"/>
              </a:spcAft>
            </a:pPr>
            <a:r>
              <a:rPr lang="uk-UA" sz="1000" spc="-10" dirty="0">
                <a:solidFill>
                  <a:srgbClr val="000000"/>
                </a:solidFill>
                <a:latin typeface="Aptos" panose="020B0004020202020204" pitchFamily="34" charset="0"/>
              </a:rPr>
              <a:t>Програма діє відповідно до урядового Порядку, затвердженого постановою КМУ №28 від 24.01.2020 (зі змінами від 22.09.2023 №1016). Вона дозволяє українським ММСП – виробникам  українських товарів, послуг або робіт отримувати факторингове фінансування від уповноважених банків, із частковою компенсацією витрат з боку держави.</a:t>
            </a:r>
          </a:p>
          <a:p>
            <a:pPr indent="180340" algn="just">
              <a:lnSpc>
                <a:spcPct val="80000"/>
              </a:lnSpc>
              <a:spcAft>
                <a:spcPts val="200"/>
              </a:spcAft>
            </a:pPr>
            <a:r>
              <a:rPr lang="uk-UA" sz="1000" spc="-10" dirty="0">
                <a:solidFill>
                  <a:srgbClr val="000000"/>
                </a:solidFill>
                <a:latin typeface="Aptos" panose="020B0004020202020204" pitchFamily="34" charset="0"/>
              </a:rPr>
              <a:t> Для підприємства це — живі гроші тут і зараз, без необхідності чекати тижнями чи місяцями. А ще це — гнучкість, передбачуваність та зменшення ризиків, пов’язаних із затримками платежів. ММСП отримує гроші швидше, і ще держава допомагає зменшити вартість такого фінансування.</a:t>
            </a:r>
          </a:p>
          <a:p>
            <a:pPr indent="180340" algn="just">
              <a:lnSpc>
                <a:spcPct val="80000"/>
              </a:lnSpc>
              <a:spcAft>
                <a:spcPts val="200"/>
              </a:spcAft>
            </a:pPr>
            <a:r>
              <a:rPr lang="uk-UA" sz="1000" spc="-10" dirty="0">
                <a:solidFill>
                  <a:srgbClr val="000000"/>
                </a:solidFill>
                <a:latin typeface="Aptos" panose="020B0004020202020204" pitchFamily="34" charset="0"/>
              </a:rPr>
              <a:t>Уже в перший рік дії програми, продовж 2023–2024 років, до програми залучено 1</a:t>
            </a:r>
            <a:r>
              <a:rPr lang="en-US" sz="1000" spc="-10" dirty="0">
                <a:solidFill>
                  <a:srgbClr val="000000"/>
                </a:solidFill>
                <a:latin typeface="Aptos" panose="020B0004020202020204" pitchFamily="34" charset="0"/>
              </a:rPr>
              <a:t>1</a:t>
            </a:r>
            <a:r>
              <a:rPr lang="uk-UA" sz="1000" spc="-10" dirty="0">
                <a:solidFill>
                  <a:srgbClr val="000000"/>
                </a:solidFill>
                <a:latin typeface="Aptos" panose="020B0004020202020204" pitchFamily="34" charset="0"/>
              </a:rPr>
              <a:t> банків-факторів. Станом на звітну дату  залучено 11 банків і укладено 154 договорів із підприємствами з </a:t>
            </a:r>
            <a:r>
              <a:rPr lang="en-US" sz="1000" spc="-10" dirty="0">
                <a:solidFill>
                  <a:srgbClr val="000000"/>
                </a:solidFill>
                <a:latin typeface="Aptos" panose="020B0004020202020204" pitchFamily="34" charset="0"/>
              </a:rPr>
              <a:t>21</a:t>
            </a:r>
            <a:r>
              <a:rPr lang="uk-UA" sz="1000" spc="-10" dirty="0">
                <a:solidFill>
                  <a:srgbClr val="000000"/>
                </a:solidFill>
                <a:latin typeface="Aptos" panose="020B0004020202020204" pitchFamily="34" charset="0"/>
              </a:rPr>
              <a:t> регіонів України. </a:t>
            </a:r>
          </a:p>
          <a:p>
            <a:pPr indent="180340" algn="just">
              <a:lnSpc>
                <a:spcPct val="80000"/>
              </a:lnSpc>
              <a:spcAft>
                <a:spcPts val="200"/>
              </a:spcAft>
            </a:pPr>
            <a:endParaRPr lang="uk-UA" sz="1000" spc="-10" dirty="0">
              <a:solidFill>
                <a:srgbClr val="000000"/>
              </a:solidFill>
              <a:latin typeface="Aptos" panose="020B0004020202020204" pitchFamily="34" charset="0"/>
            </a:endParaRPr>
          </a:p>
          <a:p>
            <a:pPr indent="180340" algn="just">
              <a:lnSpc>
                <a:spcPct val="80000"/>
              </a:lnSpc>
              <a:spcAft>
                <a:spcPts val="200"/>
              </a:spcAft>
            </a:pPr>
            <a:endParaRPr lang="uk-UA" sz="1000" spc="-10" dirty="0">
              <a:solidFill>
                <a:srgbClr val="000000"/>
              </a:solidFill>
              <a:latin typeface="Aptos" panose="020B0004020202020204" pitchFamily="34" charset="0"/>
            </a:endParaRPr>
          </a:p>
          <a:p>
            <a:pPr indent="180340" algn="just">
              <a:lnSpc>
                <a:spcPct val="80000"/>
              </a:lnSpc>
              <a:spcAft>
                <a:spcPts val="200"/>
              </a:spcAft>
            </a:pPr>
            <a:endParaRPr lang="uk-UA" sz="1000" spc="-10" dirty="0">
              <a:solidFill>
                <a:srgbClr val="000000"/>
              </a:solidFill>
              <a:latin typeface="Aptos" panose="020B0004020202020204" pitchFamily="34" charset="0"/>
            </a:endParaRPr>
          </a:p>
          <a:p>
            <a:pPr indent="180340" algn="just">
              <a:lnSpc>
                <a:spcPct val="80000"/>
              </a:lnSpc>
              <a:spcAft>
                <a:spcPts val="200"/>
              </a:spcAft>
            </a:pPr>
            <a:r>
              <a:rPr lang="uk-UA" sz="1000" spc="-10" dirty="0">
                <a:solidFill>
                  <a:srgbClr val="000000"/>
                </a:solidFill>
                <a:latin typeface="Aptos" panose="020B0004020202020204" pitchFamily="34" charset="0"/>
              </a:rPr>
              <a:t>Особливо активними стали бізнеси з прифронтових і </a:t>
            </a:r>
            <a:r>
              <a:rPr lang="uk-UA" sz="1000" spc="-10" dirty="0" err="1">
                <a:solidFill>
                  <a:srgbClr val="000000"/>
                </a:solidFill>
                <a:latin typeface="Aptos" panose="020B0004020202020204" pitchFamily="34" charset="0"/>
              </a:rPr>
              <a:t>деокупованих</a:t>
            </a:r>
            <a:r>
              <a:rPr lang="uk-UA" sz="1000" spc="-10" dirty="0">
                <a:solidFill>
                  <a:srgbClr val="000000"/>
                </a:solidFill>
                <a:latin typeface="Aptos" panose="020B0004020202020204" pitchFamily="34" charset="0"/>
              </a:rPr>
              <a:t> територій — саме там підтримка є найбільш потрібною. </a:t>
            </a:r>
          </a:p>
          <a:p>
            <a:pPr indent="180340" algn="just">
              <a:lnSpc>
                <a:spcPct val="80000"/>
              </a:lnSpc>
              <a:spcAft>
                <a:spcPts val="200"/>
              </a:spcAft>
            </a:pPr>
            <a:r>
              <a:rPr lang="uk-UA" sz="1000" spc="-10" dirty="0">
                <a:solidFill>
                  <a:srgbClr val="000000"/>
                </a:solidFill>
                <a:latin typeface="Aptos" panose="020B0004020202020204" pitchFamily="34" charset="0"/>
              </a:rPr>
              <a:t>Високий інтерес з боку підприємців і практична користь програми дали вагомий результат: загальна сума профінансованих угод перевищила 3.1 млрд. грн, а загальний обсяг компенсації базової винагороди банкам-факторам сягнув 149,8 млн гривень.</a:t>
            </a:r>
          </a:p>
          <a:p>
            <a:pPr indent="180340" algn="just">
              <a:lnSpc>
                <a:spcPct val="80000"/>
              </a:lnSpc>
              <a:spcAft>
                <a:spcPts val="200"/>
              </a:spcAft>
            </a:pPr>
            <a:r>
              <a:rPr lang="uk-UA" sz="1000" spc="-10" dirty="0">
                <a:solidFill>
                  <a:srgbClr val="000000"/>
                </a:solidFill>
                <a:latin typeface="Aptos" panose="020B0004020202020204" pitchFamily="34" charset="0"/>
              </a:rPr>
              <a:t>Максимальний ліміт фінансування для одного підприємства або групи пов’язаних контрагентів становить 150 мільйонів гривень, з можливістю фінансування до 95% заборгованості за контрактом. При цьому механізм є відновлюваним у межах встановленого ліміту. Крім того,  Держава через Фонд розвитку підприємництва бере на себе частину фінансового навантаження — базова винагорода за факторингом знижується до 13% річних — це суттєво полегшує навантаження на бізнес.  </a:t>
            </a:r>
          </a:p>
          <a:p>
            <a:pPr indent="180340" algn="just">
              <a:lnSpc>
                <a:spcPct val="80000"/>
              </a:lnSpc>
              <a:spcAft>
                <a:spcPts val="200"/>
              </a:spcAft>
            </a:pPr>
            <a:r>
              <a:rPr lang="uk-UA" sz="1000" spc="-10" dirty="0">
                <a:solidFill>
                  <a:srgbClr val="000000"/>
                </a:solidFill>
                <a:latin typeface="Aptos" panose="020B0004020202020204" pitchFamily="34" charset="0"/>
              </a:rPr>
              <a:t>Рік 2024 став роком активного розвитку та вдосконалення програми. Була проведена значна робота над розширенням участі банків — до партнерства долучився ключовий гравець ринку АТ «ПУМБ», який лише наприкінці 2024 року підписав угоду з Фондом розвитку підприємництва.  </a:t>
            </a:r>
          </a:p>
          <a:p>
            <a:pPr indent="180340" algn="just">
              <a:lnSpc>
                <a:spcPct val="80000"/>
              </a:lnSpc>
              <a:spcAft>
                <a:spcPts val="200"/>
              </a:spcAft>
            </a:pPr>
            <a:r>
              <a:rPr lang="uk-UA" sz="1000" spc="-10" dirty="0">
                <a:solidFill>
                  <a:srgbClr val="000000"/>
                </a:solidFill>
                <a:latin typeface="Aptos" panose="020B0004020202020204" pitchFamily="34" charset="0"/>
              </a:rPr>
              <a:t>В 2026 році активно працюють в Програмі </a:t>
            </a:r>
            <a:r>
              <a:rPr lang="en-US" sz="1000" spc="-10" dirty="0">
                <a:solidFill>
                  <a:srgbClr val="000000"/>
                </a:solidFill>
                <a:latin typeface="Aptos" panose="020B0004020202020204" pitchFamily="34" charset="0"/>
              </a:rPr>
              <a:t>8</a:t>
            </a:r>
            <a:r>
              <a:rPr lang="uk-UA" sz="1000" spc="-10" dirty="0">
                <a:solidFill>
                  <a:srgbClr val="000000"/>
                </a:solidFill>
                <a:latin typeface="Aptos" panose="020B0004020202020204" pitchFamily="34" charset="0"/>
              </a:rPr>
              <a:t> уповноважених факторів.      Особлива увага приділялась також інформаційній підтримці. Протягом 2024 року проводились </a:t>
            </a:r>
            <a:r>
              <a:rPr lang="uk-UA" sz="1000" spc="-10" dirty="0" err="1">
                <a:solidFill>
                  <a:srgbClr val="000000"/>
                </a:solidFill>
                <a:latin typeface="Aptos" panose="020B0004020202020204" pitchFamily="34" charset="0"/>
              </a:rPr>
              <a:t>вебінари</a:t>
            </a:r>
            <a:r>
              <a:rPr lang="uk-UA" sz="1000" spc="-10" dirty="0">
                <a:solidFill>
                  <a:srgbClr val="000000"/>
                </a:solidFill>
                <a:latin typeface="Aptos" panose="020B0004020202020204" pitchFamily="34" charset="0"/>
              </a:rPr>
              <a:t>, навчання, кампанії для підприємців,  створено </a:t>
            </a:r>
            <a:r>
              <a:rPr lang="uk-UA" sz="1000" spc="-10" dirty="0" err="1">
                <a:solidFill>
                  <a:srgbClr val="000000"/>
                </a:solidFill>
                <a:latin typeface="Aptos" panose="020B0004020202020204" pitchFamily="34" charset="0"/>
              </a:rPr>
              <a:t>відеоісторії</a:t>
            </a:r>
            <a:r>
              <a:rPr lang="uk-UA" sz="1000" spc="-10" dirty="0">
                <a:solidFill>
                  <a:srgbClr val="000000"/>
                </a:solidFill>
                <a:latin typeface="Aptos" panose="020B0004020202020204" pitchFamily="34" charset="0"/>
              </a:rPr>
              <a:t> успіху. Інформаційна стратегія Фонду передбачала тісну взаємодію з партнерами — банками та регіональними бізнес-спільнотами, що дозволило залучити ще більше учасників.</a:t>
            </a:r>
          </a:p>
          <a:p>
            <a:pPr indent="180340" algn="just">
              <a:lnSpc>
                <a:spcPct val="80000"/>
              </a:lnSpc>
              <a:spcAft>
                <a:spcPts val="200"/>
              </a:spcAft>
            </a:pPr>
            <a:r>
              <a:rPr lang="uk-UA" sz="1000" spc="-10" dirty="0">
                <a:solidFill>
                  <a:srgbClr val="000000"/>
                </a:solidFill>
                <a:latin typeface="Aptos" panose="020B0004020202020204" pitchFamily="34" charset="0"/>
              </a:rPr>
              <a:t>І найголовніше — програма змогла змінити ставлення підприємців. Сьогодні все більше компаній впевнено користуються цим інструментом. Бізнес побачив, що підтримка працює стабільно і реально допомагає.</a:t>
            </a:r>
          </a:p>
          <a:p>
            <a:pPr indent="180340" algn="just">
              <a:lnSpc>
                <a:spcPct val="80000"/>
              </a:lnSpc>
              <a:spcAft>
                <a:spcPts val="200"/>
              </a:spcAft>
            </a:pPr>
            <a:r>
              <a:rPr lang="uk-UA" sz="1000" spc="-10" dirty="0">
                <a:solidFill>
                  <a:srgbClr val="000000"/>
                </a:solidFill>
                <a:latin typeface="Aptos" panose="020B0004020202020204" pitchFamily="34" charset="0"/>
              </a:rPr>
              <a:t>За прогнозами на 2026 рік очікується подальший розвиток Програми. Уповноважені фактори — банки, враховуючи результати та динаміку 2025 року, прогнозують обсяги фінансування на рівні до 2,5 мільярда гривень.</a:t>
            </a:r>
          </a:p>
          <a:p>
            <a:pPr indent="180340" algn="just">
              <a:lnSpc>
                <a:spcPct val="80000"/>
              </a:lnSpc>
              <a:spcAft>
                <a:spcPts val="200"/>
              </a:spcAft>
            </a:pPr>
            <a:r>
              <a:rPr lang="uk-UA" sz="1000" spc="-10" dirty="0">
                <a:solidFill>
                  <a:srgbClr val="000000"/>
                </a:solidFill>
                <a:latin typeface="Aptos" panose="020B0004020202020204" pitchFamily="34" charset="0"/>
              </a:rPr>
              <a:t> Згідно з паспортом бюджетної програми на 2026 рік заплановано 200,0 млн. гривень загальний фонд використання бюджетних коштів за програмою «Доступний факторинг». За</a:t>
            </a:r>
            <a:r>
              <a:rPr lang="en-US" sz="1000" spc="-10" dirty="0">
                <a:solidFill>
                  <a:srgbClr val="000000"/>
                </a:solidFill>
                <a:latin typeface="Aptos" panose="020B0004020202020204" pitchFamily="34" charset="0"/>
              </a:rPr>
              <a:t> I </a:t>
            </a:r>
            <a:r>
              <a:rPr lang="uk-UA" sz="1000" spc="-10" dirty="0">
                <a:solidFill>
                  <a:srgbClr val="000000"/>
                </a:solidFill>
                <a:latin typeface="Aptos" panose="020B0004020202020204" pitchFamily="34" charset="0"/>
              </a:rPr>
              <a:t>півріччя 2026 року використано 54.4 млн. грн.</a:t>
            </a:r>
            <a:r>
              <a:rPr lang="en-US" sz="1000" spc="-10" dirty="0">
                <a:solidFill>
                  <a:srgbClr val="000000"/>
                </a:solidFill>
                <a:latin typeface="Aptos" panose="020B0004020202020204" pitchFamily="34" charset="0"/>
              </a:rPr>
              <a:t> </a:t>
            </a:r>
            <a:r>
              <a:rPr lang="uk-UA" sz="1000" spc="-10" dirty="0">
                <a:solidFill>
                  <a:srgbClr val="000000"/>
                </a:solidFill>
                <a:latin typeface="Aptos" panose="020B0004020202020204" pitchFamily="34" charset="0"/>
              </a:rPr>
              <a:t>( За 2025 рік використано 66,1 млн. </a:t>
            </a:r>
            <a:r>
              <a:rPr lang="uk-UA" sz="1000" spc="-10">
                <a:solidFill>
                  <a:srgbClr val="000000"/>
                </a:solidFill>
                <a:latin typeface="Aptos" panose="020B0004020202020204" pitchFamily="34" charset="0"/>
              </a:rPr>
              <a:t>грн.). </a:t>
            </a:r>
            <a:r>
              <a:rPr lang="uk-UA" sz="1000" spc="-10" dirty="0">
                <a:solidFill>
                  <a:srgbClr val="000000"/>
                </a:solidFill>
                <a:latin typeface="Aptos" panose="020B0004020202020204" pitchFamily="34" charset="0"/>
              </a:rPr>
              <a:t>Активно нарощує свою присутність в Програмі АТ «ПУМБ». Бюджетних коштів запланованих на програму буде достатньо на прогнозний рівень розвитку Програми. </a:t>
            </a:r>
          </a:p>
          <a:p>
            <a:pPr indent="180340" algn="just">
              <a:lnSpc>
                <a:spcPct val="80000"/>
              </a:lnSpc>
              <a:spcAft>
                <a:spcPts val="200"/>
              </a:spcAft>
            </a:pPr>
            <a:r>
              <a:rPr lang="uk-UA" sz="1000" spc="-10" dirty="0">
                <a:solidFill>
                  <a:srgbClr val="000000"/>
                </a:solidFill>
                <a:latin typeface="Aptos" panose="020B0004020202020204" pitchFamily="34" charset="0"/>
              </a:rPr>
              <a:t>«Доступний факторинг» — реальна допомога для тих, хто будує економіку України сьогодні, попри всі виклики. Це фінансовий інструмент, який працює в інтересах бізнесу — швидко, </a:t>
            </a:r>
            <a:r>
              <a:rPr lang="uk-UA" sz="1000" spc="-10" dirty="0" err="1">
                <a:solidFill>
                  <a:srgbClr val="000000"/>
                </a:solidFill>
                <a:latin typeface="Aptos" panose="020B0004020202020204" pitchFamily="34" charset="0"/>
              </a:rPr>
              <a:t>гнучко</a:t>
            </a:r>
            <a:r>
              <a:rPr lang="uk-UA" sz="1000" spc="-10" dirty="0">
                <a:solidFill>
                  <a:srgbClr val="000000"/>
                </a:solidFill>
                <a:latin typeface="Aptos" panose="020B0004020202020204" pitchFamily="34" charset="0"/>
              </a:rPr>
              <a:t>, зрозуміло і з підтримкою держави.</a:t>
            </a:r>
          </a:p>
        </p:txBody>
      </p:sp>
    </p:spTree>
    <p:extLst>
      <p:ext uri="{BB962C8B-B14F-4D97-AF65-F5344CB8AC3E}">
        <p14:creationId xmlns:p14="http://schemas.microsoft.com/office/powerpoint/2010/main" val="18519834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8DE2CAB-996A-9B9B-7E6F-B9994368FE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44EA03E8-DB36-A012-611D-D16FD884C43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833" t="5315" r="10703"/>
          <a:stretch>
            <a:fillRect/>
          </a:stretch>
        </p:blipFill>
        <p:spPr>
          <a:xfrm>
            <a:off x="6363128" y="3967796"/>
            <a:ext cx="3422687" cy="242476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BA96EB7-C599-6CBF-B835-04F2A27C828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169" t="7221" r="3310" b="5055"/>
          <a:stretch>
            <a:fillRect/>
          </a:stretch>
        </p:blipFill>
        <p:spPr>
          <a:xfrm>
            <a:off x="107951" y="5030878"/>
            <a:ext cx="5338682" cy="1493714"/>
          </a:xfrm>
          <a:prstGeom prst="rect">
            <a:avLst/>
          </a:prstGeom>
        </p:spPr>
      </p:pic>
      <p:sp>
        <p:nvSpPr>
          <p:cNvPr id="3" name="Google Shape;118;p3">
            <a:extLst>
              <a:ext uri="{FF2B5EF4-FFF2-40B4-BE49-F238E27FC236}">
                <a16:creationId xmlns:a16="http://schemas.microsoft.com/office/drawing/2014/main" id="{8155A5B3-5559-3771-09DA-A57B5E361FC6}"/>
              </a:ext>
            </a:extLst>
          </p:cNvPr>
          <p:cNvSpPr txBox="1"/>
          <p:nvPr/>
        </p:nvSpPr>
        <p:spPr>
          <a:xfrm>
            <a:off x="393293" y="229932"/>
            <a:ext cx="5888851" cy="425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93" tIns="0" rIns="0" bIns="0" anchor="ctr" anchorCtr="0">
            <a:noAutofit/>
          </a:bodyPr>
          <a:lstStyle/>
          <a:p>
            <a:pPr>
              <a:lnSpc>
                <a:spcPct val="90000"/>
              </a:lnSpc>
            </a:pPr>
            <a:r>
              <a:rPr lang="uk-UA" b="1" dirty="0">
                <a:solidFill>
                  <a:srgbClr val="5DC64B"/>
                </a:solidFill>
                <a:ea typeface="Calibri"/>
                <a:cs typeface="Calibri"/>
                <a:sym typeface="Calibri"/>
              </a:rPr>
              <a:t>Державна програма «Доступний факторинг»</a:t>
            </a:r>
          </a:p>
          <a:p>
            <a:pPr>
              <a:lnSpc>
                <a:spcPct val="90000"/>
              </a:lnSpc>
            </a:pPr>
            <a:r>
              <a:rPr lang="uk-UA" b="1" dirty="0">
                <a:solidFill>
                  <a:srgbClr val="1F3864"/>
                </a:solidFill>
                <a:ea typeface="Calibri"/>
                <a:cs typeface="Calibri"/>
                <a:sym typeface="Calibri"/>
              </a:rPr>
              <a:t>Опис програми та </a:t>
            </a:r>
            <a:r>
              <a:rPr lang="uk-UA" b="1" dirty="0">
                <a:solidFill>
                  <a:srgbClr val="5DC64B"/>
                </a:solidFill>
                <a:ea typeface="Calibri"/>
                <a:cs typeface="Calibri"/>
                <a:sym typeface="Calibri"/>
              </a:rPr>
              <a:t>стан  виконання на 1 липня 2026</a:t>
            </a:r>
            <a:endParaRPr lang="uk-UA" dirty="0">
              <a:solidFill>
                <a:srgbClr val="5DC64B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endParaRPr lang="uk-UA" sz="1200" b="1" spc="-31" dirty="0">
              <a:solidFill>
                <a:srgbClr val="002060"/>
              </a:solidFill>
              <a:sym typeface="Calibri"/>
            </a:endParaRPr>
          </a:p>
        </p:txBody>
      </p:sp>
      <p:sp>
        <p:nvSpPr>
          <p:cNvPr id="39" name="Rectangle 2">
            <a:extLst>
              <a:ext uri="{FF2B5EF4-FFF2-40B4-BE49-F238E27FC236}">
                <a16:creationId xmlns:a16="http://schemas.microsoft.com/office/drawing/2014/main" id="{51C5AA1B-488B-A274-E19A-F14E516797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pSp>
        <p:nvGrpSpPr>
          <p:cNvPr id="5" name="Групувати 4">
            <a:extLst>
              <a:ext uri="{FF2B5EF4-FFF2-40B4-BE49-F238E27FC236}">
                <a16:creationId xmlns:a16="http://schemas.microsoft.com/office/drawing/2014/main" id="{E9AF8991-34A6-F264-B9EC-AAAC96152631}"/>
              </a:ext>
            </a:extLst>
          </p:cNvPr>
          <p:cNvGrpSpPr/>
          <p:nvPr/>
        </p:nvGrpSpPr>
        <p:grpSpPr>
          <a:xfrm>
            <a:off x="184731" y="635735"/>
            <a:ext cx="9547111" cy="4447387"/>
            <a:chOff x="192271" y="635735"/>
            <a:chExt cx="9539571" cy="4447387"/>
          </a:xfrm>
        </p:grpSpPr>
        <p:sp useBgFill="1">
          <p:nvSpPr>
            <p:cNvPr id="57" name="Прямокутник: округлені кути 56">
              <a:extLst>
                <a:ext uri="{FF2B5EF4-FFF2-40B4-BE49-F238E27FC236}">
                  <a16:creationId xmlns:a16="http://schemas.microsoft.com/office/drawing/2014/main" id="{D28083B9-A396-400A-4388-483841AF3CCE}"/>
                </a:ext>
              </a:extLst>
            </p:cNvPr>
            <p:cNvSpPr/>
            <p:nvPr/>
          </p:nvSpPr>
          <p:spPr>
            <a:xfrm>
              <a:off x="8505653" y="635735"/>
              <a:ext cx="1205899" cy="3284985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accent6"/>
              </a:solidFill>
              <a:prstDash val="dashDot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36000" rIns="0" bIns="36000" rtlCol="0" anchor="t" anchorCtr="0"/>
            <a:lstStyle/>
            <a:p>
              <a:pPr algn="ctr">
                <a:lnSpc>
                  <a:spcPct val="80000"/>
                </a:lnSpc>
              </a:pPr>
              <a:endParaRPr lang="uk-UA" sz="1000" kern="0" spc="-40" dirty="0">
                <a:solidFill>
                  <a:schemeClr val="tx1"/>
                </a:solidFill>
              </a:endParaRPr>
            </a:p>
            <a:p>
              <a:pPr algn="ctr">
                <a:lnSpc>
                  <a:spcPct val="80000"/>
                </a:lnSpc>
              </a:pPr>
              <a:endParaRPr lang="uk-UA" sz="1000" kern="0" spc="-40" dirty="0">
                <a:solidFill>
                  <a:schemeClr val="tx1"/>
                </a:solidFill>
              </a:endParaRPr>
            </a:p>
            <a:p>
              <a:pPr algn="ctr">
                <a:lnSpc>
                  <a:spcPct val="80000"/>
                </a:lnSpc>
              </a:pPr>
              <a:endParaRPr lang="uk-UA" sz="1000" kern="0" spc="-40" dirty="0">
                <a:solidFill>
                  <a:schemeClr val="tx1"/>
                </a:solidFill>
              </a:endParaRPr>
            </a:p>
            <a:p>
              <a:pPr algn="ctr">
                <a:lnSpc>
                  <a:spcPct val="80000"/>
                </a:lnSpc>
              </a:pPr>
              <a:endParaRPr lang="uk-UA" sz="1000" kern="0" spc="-40" dirty="0">
                <a:solidFill>
                  <a:schemeClr val="tx1"/>
                </a:solidFill>
              </a:endParaRPr>
            </a:p>
            <a:p>
              <a:pPr algn="ctr">
                <a:lnSpc>
                  <a:spcPct val="80000"/>
                </a:lnSpc>
              </a:pPr>
              <a:endParaRPr lang="uk-UA" sz="1000" kern="0" spc="-40" dirty="0">
                <a:solidFill>
                  <a:schemeClr val="tx1"/>
                </a:solidFill>
              </a:endParaRPr>
            </a:p>
            <a:p>
              <a:pPr algn="ctr">
                <a:lnSpc>
                  <a:spcPct val="80000"/>
                </a:lnSpc>
              </a:pPr>
              <a:endParaRPr lang="uk-UA" sz="1000" kern="0" spc="-40" dirty="0">
                <a:solidFill>
                  <a:schemeClr val="tx1"/>
                </a:solidFill>
              </a:endParaRPr>
            </a:p>
            <a:p>
              <a:pPr algn="ctr">
                <a:lnSpc>
                  <a:spcPct val="80000"/>
                </a:lnSpc>
              </a:pPr>
              <a:endParaRPr lang="uk-UA" sz="1000" kern="0" spc="-40" dirty="0">
                <a:solidFill>
                  <a:schemeClr val="tx1"/>
                </a:solidFill>
              </a:endParaRPr>
            </a:p>
            <a:p>
              <a:pPr algn="ctr">
                <a:lnSpc>
                  <a:spcPct val="80000"/>
                </a:lnSpc>
              </a:pPr>
              <a:endParaRPr lang="uk-UA" sz="1000" kern="0" spc="-40" dirty="0">
                <a:solidFill>
                  <a:schemeClr val="tx1"/>
                </a:solidFill>
              </a:endParaRPr>
            </a:p>
            <a:p>
              <a:pPr algn="ctr">
                <a:lnSpc>
                  <a:spcPct val="80000"/>
                </a:lnSpc>
              </a:pPr>
              <a:endParaRPr lang="uk-UA" sz="1000" kern="0" spc="-40" dirty="0">
                <a:solidFill>
                  <a:schemeClr val="tx1"/>
                </a:solidFill>
              </a:endParaRPr>
            </a:p>
            <a:p>
              <a:pPr algn="ctr">
                <a:lnSpc>
                  <a:spcPct val="80000"/>
                </a:lnSpc>
              </a:pPr>
              <a:endParaRPr lang="uk-UA" sz="1000" kern="0" spc="-40" dirty="0">
                <a:solidFill>
                  <a:schemeClr val="tx1"/>
                </a:solidFill>
              </a:endParaRPr>
            </a:p>
            <a:p>
              <a:pPr lvl="0" algn="ctr">
                <a:lnSpc>
                  <a:spcPct val="80000"/>
                </a:lnSpc>
              </a:pPr>
              <a:r>
                <a:rPr lang="uk-UA" sz="1000" kern="0" spc="-40" dirty="0">
                  <a:solidFill>
                    <a:schemeClr val="tx1"/>
                  </a:solidFill>
                </a:rPr>
                <a:t>Фонд розвитку підприємництва компенсує підприємцям частину витрат на базову винагороду за договором факторингу, знижуючи її до рівня 13% річних.</a:t>
              </a:r>
            </a:p>
          </p:txBody>
        </p:sp>
        <p:sp useBgFill="1">
          <p:nvSpPr>
            <p:cNvPr id="56" name="Прямокутник: округлені кути 55">
              <a:extLst>
                <a:ext uri="{FF2B5EF4-FFF2-40B4-BE49-F238E27FC236}">
                  <a16:creationId xmlns:a16="http://schemas.microsoft.com/office/drawing/2014/main" id="{B5EB7BE3-3BBE-81C6-6B20-EAFA228CC7C6}"/>
                </a:ext>
              </a:extLst>
            </p:cNvPr>
            <p:cNvSpPr/>
            <p:nvPr/>
          </p:nvSpPr>
          <p:spPr>
            <a:xfrm>
              <a:off x="7517267" y="655690"/>
              <a:ext cx="932116" cy="3278022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accent6"/>
              </a:solidFill>
              <a:prstDash val="dashDot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36000" rIns="0" bIns="36000" rtlCol="0" anchor="t" anchorCtr="0"/>
            <a:lstStyle/>
            <a:p>
              <a:pPr algn="ctr">
                <a:lnSpc>
                  <a:spcPct val="80000"/>
                </a:lnSpc>
              </a:pPr>
              <a:endParaRPr lang="uk-UA" sz="1000" kern="0" spc="-40" dirty="0">
                <a:solidFill>
                  <a:schemeClr val="tx1"/>
                </a:solidFill>
              </a:endParaRPr>
            </a:p>
            <a:p>
              <a:pPr algn="ctr">
                <a:lnSpc>
                  <a:spcPct val="80000"/>
                </a:lnSpc>
              </a:pPr>
              <a:endParaRPr lang="uk-UA" sz="1000" kern="0" spc="-40" dirty="0">
                <a:solidFill>
                  <a:schemeClr val="tx1"/>
                </a:solidFill>
              </a:endParaRPr>
            </a:p>
            <a:p>
              <a:pPr algn="ctr">
                <a:lnSpc>
                  <a:spcPct val="80000"/>
                </a:lnSpc>
              </a:pPr>
              <a:endParaRPr lang="uk-UA" sz="1000" kern="0" spc="-40" dirty="0">
                <a:solidFill>
                  <a:schemeClr val="tx1"/>
                </a:solidFill>
              </a:endParaRPr>
            </a:p>
            <a:p>
              <a:pPr algn="ctr">
                <a:lnSpc>
                  <a:spcPct val="80000"/>
                </a:lnSpc>
              </a:pPr>
              <a:endParaRPr lang="uk-UA" sz="1000" kern="0" spc="-40" dirty="0">
                <a:solidFill>
                  <a:schemeClr val="tx1"/>
                </a:solidFill>
              </a:endParaRPr>
            </a:p>
            <a:p>
              <a:pPr algn="ctr">
                <a:lnSpc>
                  <a:spcPct val="80000"/>
                </a:lnSpc>
              </a:pPr>
              <a:endParaRPr lang="uk-UA" sz="1000" kern="0" spc="-40" dirty="0">
                <a:solidFill>
                  <a:schemeClr val="tx1"/>
                </a:solidFill>
              </a:endParaRPr>
            </a:p>
            <a:p>
              <a:pPr algn="ctr">
                <a:lnSpc>
                  <a:spcPct val="80000"/>
                </a:lnSpc>
              </a:pPr>
              <a:endParaRPr lang="uk-UA" sz="1000" kern="0" spc="-40" dirty="0">
                <a:solidFill>
                  <a:schemeClr val="tx1"/>
                </a:solidFill>
              </a:endParaRPr>
            </a:p>
            <a:p>
              <a:pPr algn="ctr">
                <a:lnSpc>
                  <a:spcPct val="80000"/>
                </a:lnSpc>
              </a:pPr>
              <a:endParaRPr lang="uk-UA" sz="1000" kern="0" spc="-40" dirty="0">
                <a:solidFill>
                  <a:schemeClr val="tx1"/>
                </a:solidFill>
              </a:endParaRPr>
            </a:p>
            <a:p>
              <a:pPr algn="ctr">
                <a:lnSpc>
                  <a:spcPct val="80000"/>
                </a:lnSpc>
              </a:pPr>
              <a:endParaRPr lang="uk-UA" sz="1000" kern="0" spc="-40" dirty="0">
                <a:solidFill>
                  <a:schemeClr val="tx1"/>
                </a:solidFill>
              </a:endParaRPr>
            </a:p>
            <a:p>
              <a:pPr algn="ctr">
                <a:lnSpc>
                  <a:spcPct val="80000"/>
                </a:lnSpc>
              </a:pPr>
              <a:endParaRPr lang="uk-UA" sz="1000" kern="0" spc="-40" dirty="0">
                <a:solidFill>
                  <a:schemeClr val="tx1"/>
                </a:solidFill>
              </a:endParaRPr>
            </a:p>
            <a:p>
              <a:pPr algn="ctr">
                <a:lnSpc>
                  <a:spcPct val="80000"/>
                </a:lnSpc>
              </a:pPr>
              <a:endParaRPr lang="uk-UA" sz="1000" kern="0" spc="-40" dirty="0">
                <a:solidFill>
                  <a:schemeClr val="tx1"/>
                </a:solidFill>
              </a:endParaRPr>
            </a:p>
            <a:p>
              <a:pPr lvl="0" algn="ctr">
                <a:lnSpc>
                  <a:spcPct val="80000"/>
                </a:lnSpc>
              </a:pPr>
              <a:r>
                <a:rPr lang="uk-UA" sz="1000" kern="0" spc="-40" dirty="0">
                  <a:solidFill>
                    <a:schemeClr val="tx1"/>
                  </a:solidFill>
                </a:rPr>
                <a:t>До 95% грошових вимог за договорами факторингу для покращення ліквідності підприємств.</a:t>
              </a:r>
            </a:p>
            <a:p>
              <a:pPr lvl="0" algn="ctr">
                <a:lnSpc>
                  <a:spcPct val="80000"/>
                </a:lnSpc>
              </a:pPr>
              <a:endParaRPr lang="uk-UA" sz="1200" b="1" spc="-31" dirty="0">
                <a:solidFill>
                  <a:srgbClr val="003D79"/>
                </a:solidFill>
              </a:endParaRPr>
            </a:p>
          </p:txBody>
        </p:sp>
        <p:sp useBgFill="1">
          <p:nvSpPr>
            <p:cNvPr id="55" name="Прямокутник: округлені кути 54">
              <a:extLst>
                <a:ext uri="{FF2B5EF4-FFF2-40B4-BE49-F238E27FC236}">
                  <a16:creationId xmlns:a16="http://schemas.microsoft.com/office/drawing/2014/main" id="{30B35C59-363B-ED41-BA82-16212A0FD549}"/>
                </a:ext>
              </a:extLst>
            </p:cNvPr>
            <p:cNvSpPr/>
            <p:nvPr/>
          </p:nvSpPr>
          <p:spPr>
            <a:xfrm>
              <a:off x="6212457" y="655691"/>
              <a:ext cx="1232827" cy="3375536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accent6"/>
              </a:solidFill>
              <a:prstDash val="dashDot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36000" rIns="0" bIns="36000" rtlCol="0" anchor="t" anchorCtr="0"/>
            <a:lstStyle/>
            <a:p>
              <a:pPr algn="ctr">
                <a:lnSpc>
                  <a:spcPct val="80000"/>
                </a:lnSpc>
              </a:pPr>
              <a:endParaRPr lang="uk-UA" sz="1000" kern="0" spc="-40" dirty="0">
                <a:solidFill>
                  <a:schemeClr val="tx1"/>
                </a:solidFill>
              </a:endParaRPr>
            </a:p>
            <a:p>
              <a:pPr algn="ctr">
                <a:lnSpc>
                  <a:spcPct val="80000"/>
                </a:lnSpc>
              </a:pPr>
              <a:endParaRPr lang="uk-UA" sz="1000" kern="0" spc="-40" dirty="0">
                <a:solidFill>
                  <a:schemeClr val="tx1"/>
                </a:solidFill>
              </a:endParaRPr>
            </a:p>
            <a:p>
              <a:pPr algn="ctr">
                <a:lnSpc>
                  <a:spcPct val="80000"/>
                </a:lnSpc>
              </a:pPr>
              <a:endParaRPr lang="uk-UA" sz="1000" kern="0" spc="-40" dirty="0">
                <a:solidFill>
                  <a:schemeClr val="tx1"/>
                </a:solidFill>
              </a:endParaRPr>
            </a:p>
            <a:p>
              <a:pPr algn="ctr">
                <a:lnSpc>
                  <a:spcPct val="80000"/>
                </a:lnSpc>
              </a:pPr>
              <a:endParaRPr lang="uk-UA" sz="1000" kern="0" spc="-40" dirty="0">
                <a:solidFill>
                  <a:schemeClr val="tx1"/>
                </a:solidFill>
              </a:endParaRPr>
            </a:p>
            <a:p>
              <a:pPr algn="ctr">
                <a:lnSpc>
                  <a:spcPct val="80000"/>
                </a:lnSpc>
              </a:pPr>
              <a:endParaRPr lang="uk-UA" sz="1000" kern="0" spc="-40" dirty="0">
                <a:solidFill>
                  <a:schemeClr val="tx1"/>
                </a:solidFill>
              </a:endParaRPr>
            </a:p>
            <a:p>
              <a:pPr algn="ctr">
                <a:lnSpc>
                  <a:spcPct val="80000"/>
                </a:lnSpc>
              </a:pPr>
              <a:endParaRPr lang="uk-UA" sz="1000" kern="0" spc="-40" dirty="0">
                <a:solidFill>
                  <a:schemeClr val="tx1"/>
                </a:solidFill>
              </a:endParaRPr>
            </a:p>
            <a:p>
              <a:pPr algn="ctr">
                <a:lnSpc>
                  <a:spcPct val="80000"/>
                </a:lnSpc>
              </a:pPr>
              <a:endParaRPr lang="uk-UA" sz="1000" kern="0" spc="-40" dirty="0">
                <a:solidFill>
                  <a:schemeClr val="tx1"/>
                </a:solidFill>
              </a:endParaRPr>
            </a:p>
            <a:p>
              <a:pPr algn="ctr">
                <a:lnSpc>
                  <a:spcPct val="80000"/>
                </a:lnSpc>
              </a:pPr>
              <a:endParaRPr lang="uk-UA" sz="1000" kern="0" spc="-40" dirty="0">
                <a:solidFill>
                  <a:schemeClr val="tx1"/>
                </a:solidFill>
              </a:endParaRPr>
            </a:p>
            <a:p>
              <a:pPr algn="ctr">
                <a:lnSpc>
                  <a:spcPct val="80000"/>
                </a:lnSpc>
              </a:pPr>
              <a:endParaRPr lang="uk-UA" sz="1000" kern="0" spc="-40" dirty="0">
                <a:solidFill>
                  <a:schemeClr val="tx1"/>
                </a:solidFill>
              </a:endParaRPr>
            </a:p>
            <a:p>
              <a:pPr algn="ctr">
                <a:lnSpc>
                  <a:spcPct val="80000"/>
                </a:lnSpc>
              </a:pPr>
              <a:endParaRPr lang="uk-UA" sz="1000" kern="0" spc="-40" dirty="0">
                <a:solidFill>
                  <a:schemeClr val="tx1"/>
                </a:solidFill>
              </a:endParaRPr>
            </a:p>
            <a:p>
              <a:pPr lvl="0" algn="ctr">
                <a:lnSpc>
                  <a:spcPct val="80000"/>
                </a:lnSpc>
              </a:pPr>
              <a:r>
                <a:rPr lang="uk-UA" sz="1000" kern="0" spc="-40" dirty="0">
                  <a:solidFill>
                    <a:schemeClr val="tx1"/>
                  </a:solidFill>
                </a:rPr>
                <a:t>Максимальний ліміт фінансування за договором факторингу для одного суб’єкта підприємництва            (і його пов'язаних контрагентів)  не може перевищувати</a:t>
              </a:r>
            </a:p>
            <a:p>
              <a:pPr lvl="0" algn="ctr">
                <a:lnSpc>
                  <a:spcPct val="80000"/>
                </a:lnSpc>
              </a:pPr>
              <a:r>
                <a:rPr lang="uk-UA" sz="1000" kern="0" spc="-40" dirty="0">
                  <a:solidFill>
                    <a:schemeClr val="tx1"/>
                  </a:solidFill>
                </a:rPr>
                <a:t> 150 млн грн. Фінансування є відновлювальним у межах цього ліміту.</a:t>
              </a:r>
            </a:p>
            <a:p>
              <a:pPr lvl="0" algn="ctr">
                <a:lnSpc>
                  <a:spcPct val="80000"/>
                </a:lnSpc>
              </a:pPr>
              <a:endParaRPr lang="uk-UA" sz="1000" b="1" spc="-31" dirty="0"/>
            </a:p>
          </p:txBody>
        </p:sp>
        <p:sp useBgFill="1">
          <p:nvSpPr>
            <p:cNvPr id="54" name="Прямокутник: округлені кути 53">
              <a:extLst>
                <a:ext uri="{FF2B5EF4-FFF2-40B4-BE49-F238E27FC236}">
                  <a16:creationId xmlns:a16="http://schemas.microsoft.com/office/drawing/2014/main" id="{8D70E7C5-EE34-FFF8-14D3-99CE6F4E018E}"/>
                </a:ext>
              </a:extLst>
            </p:cNvPr>
            <p:cNvSpPr/>
            <p:nvPr/>
          </p:nvSpPr>
          <p:spPr>
            <a:xfrm>
              <a:off x="5039529" y="655691"/>
              <a:ext cx="1098724" cy="397150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accent6"/>
              </a:solidFill>
              <a:prstDash val="dashDot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36000" rIns="0" bIns="36000" rtlCol="0" anchor="t" anchorCtr="0"/>
            <a:lstStyle/>
            <a:p>
              <a:pPr algn="ctr">
                <a:lnSpc>
                  <a:spcPct val="80000"/>
                </a:lnSpc>
              </a:pPr>
              <a:endParaRPr lang="uk-UA" sz="1000" kern="0" spc="-40" dirty="0">
                <a:solidFill>
                  <a:schemeClr val="tx1"/>
                </a:solidFill>
              </a:endParaRPr>
            </a:p>
            <a:p>
              <a:pPr algn="ctr">
                <a:lnSpc>
                  <a:spcPct val="80000"/>
                </a:lnSpc>
              </a:pPr>
              <a:endParaRPr lang="uk-UA" sz="1000" kern="0" spc="-40" dirty="0">
                <a:solidFill>
                  <a:schemeClr val="tx1"/>
                </a:solidFill>
              </a:endParaRPr>
            </a:p>
            <a:p>
              <a:pPr algn="ctr">
                <a:lnSpc>
                  <a:spcPct val="80000"/>
                </a:lnSpc>
              </a:pPr>
              <a:endParaRPr lang="uk-UA" sz="1000" kern="0" spc="-40" dirty="0">
                <a:solidFill>
                  <a:schemeClr val="tx1"/>
                </a:solidFill>
              </a:endParaRPr>
            </a:p>
            <a:p>
              <a:pPr algn="ctr">
                <a:lnSpc>
                  <a:spcPct val="80000"/>
                </a:lnSpc>
              </a:pPr>
              <a:endParaRPr lang="uk-UA" sz="1000" kern="0" spc="-40" dirty="0">
                <a:solidFill>
                  <a:schemeClr val="tx1"/>
                </a:solidFill>
              </a:endParaRPr>
            </a:p>
            <a:p>
              <a:pPr algn="ctr">
                <a:lnSpc>
                  <a:spcPct val="80000"/>
                </a:lnSpc>
              </a:pPr>
              <a:endParaRPr lang="uk-UA" sz="1000" kern="0" spc="-40" dirty="0">
                <a:solidFill>
                  <a:schemeClr val="tx1"/>
                </a:solidFill>
              </a:endParaRPr>
            </a:p>
            <a:p>
              <a:pPr algn="ctr">
                <a:lnSpc>
                  <a:spcPct val="80000"/>
                </a:lnSpc>
              </a:pPr>
              <a:endParaRPr lang="uk-UA" sz="1000" kern="0" spc="-40" dirty="0">
                <a:solidFill>
                  <a:schemeClr val="tx1"/>
                </a:solidFill>
              </a:endParaRPr>
            </a:p>
            <a:p>
              <a:pPr algn="ctr">
                <a:lnSpc>
                  <a:spcPct val="80000"/>
                </a:lnSpc>
              </a:pPr>
              <a:endParaRPr lang="uk-UA" sz="1000" kern="0" spc="-40" dirty="0">
                <a:solidFill>
                  <a:schemeClr val="tx1"/>
                </a:solidFill>
              </a:endParaRPr>
            </a:p>
            <a:p>
              <a:pPr algn="ctr">
                <a:lnSpc>
                  <a:spcPct val="80000"/>
                </a:lnSpc>
              </a:pPr>
              <a:endParaRPr lang="uk-UA" sz="1000" kern="0" spc="-40" dirty="0">
                <a:solidFill>
                  <a:schemeClr val="tx1"/>
                </a:solidFill>
              </a:endParaRPr>
            </a:p>
            <a:p>
              <a:pPr algn="ctr">
                <a:lnSpc>
                  <a:spcPct val="80000"/>
                </a:lnSpc>
              </a:pPr>
              <a:endParaRPr lang="uk-UA" sz="1000" kern="0" spc="-40" dirty="0">
                <a:solidFill>
                  <a:schemeClr val="tx1"/>
                </a:solidFill>
              </a:endParaRPr>
            </a:p>
            <a:p>
              <a:pPr algn="ctr">
                <a:lnSpc>
                  <a:spcPct val="80000"/>
                </a:lnSpc>
              </a:pPr>
              <a:endParaRPr lang="uk-UA" sz="1000" kern="0" spc="-40" dirty="0">
                <a:solidFill>
                  <a:schemeClr val="tx1"/>
                </a:solidFill>
              </a:endParaRPr>
            </a:p>
            <a:p>
              <a:pPr lvl="0" algn="ctr">
                <a:lnSpc>
                  <a:spcPct val="80000"/>
                </a:lnSpc>
              </a:pPr>
              <a:r>
                <a:rPr lang="uk-UA" sz="1000" kern="0" spc="-40" dirty="0">
                  <a:solidFill>
                    <a:schemeClr val="tx1"/>
                  </a:solidFill>
                </a:rPr>
                <a:t>Програма надає можливість українським виробникам товарів, послуг або робіт українського походження, що призначені для продажу (оплатної передачі), отримувати доступне фінансування через банки - фактори, які співпрацюють з Фондом розвитку підприємництва</a:t>
              </a:r>
              <a:r>
                <a:rPr lang="uk-UA" sz="1000" spc="-31" dirty="0"/>
                <a:t>.</a:t>
              </a:r>
              <a:endParaRPr lang="uk-UA" sz="1000" b="1" spc="-31" dirty="0"/>
            </a:p>
          </p:txBody>
        </p:sp>
        <p:sp useBgFill="1">
          <p:nvSpPr>
            <p:cNvPr id="53" name="Прямокутник: округлені кути 52">
              <a:extLst>
                <a:ext uri="{FF2B5EF4-FFF2-40B4-BE49-F238E27FC236}">
                  <a16:creationId xmlns:a16="http://schemas.microsoft.com/office/drawing/2014/main" id="{06F74F6F-FE28-46C1-0721-48A473A42F28}"/>
                </a:ext>
              </a:extLst>
            </p:cNvPr>
            <p:cNvSpPr/>
            <p:nvPr/>
          </p:nvSpPr>
          <p:spPr>
            <a:xfrm>
              <a:off x="3946035" y="655688"/>
              <a:ext cx="1031300" cy="4427434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accent6"/>
              </a:solidFill>
              <a:prstDash val="dashDot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36000" rIns="0" bIns="36000" rtlCol="0" anchor="t" anchorCtr="0"/>
            <a:lstStyle/>
            <a:p>
              <a:pPr algn="ctr">
                <a:lnSpc>
                  <a:spcPct val="80000"/>
                </a:lnSpc>
              </a:pPr>
              <a:endParaRPr lang="uk-UA" sz="1000" kern="0" spc="-40" dirty="0">
                <a:solidFill>
                  <a:schemeClr val="tx1"/>
                </a:solidFill>
              </a:endParaRPr>
            </a:p>
            <a:p>
              <a:pPr algn="ctr">
                <a:lnSpc>
                  <a:spcPct val="80000"/>
                </a:lnSpc>
              </a:pPr>
              <a:endParaRPr lang="uk-UA" sz="1000" kern="0" spc="-40" dirty="0">
                <a:solidFill>
                  <a:schemeClr val="tx1"/>
                </a:solidFill>
              </a:endParaRPr>
            </a:p>
            <a:p>
              <a:pPr algn="ctr">
                <a:lnSpc>
                  <a:spcPct val="80000"/>
                </a:lnSpc>
              </a:pPr>
              <a:endParaRPr lang="uk-UA" sz="1000" kern="0" spc="-40" dirty="0">
                <a:solidFill>
                  <a:schemeClr val="tx1"/>
                </a:solidFill>
              </a:endParaRPr>
            </a:p>
            <a:p>
              <a:pPr algn="ctr">
                <a:lnSpc>
                  <a:spcPct val="80000"/>
                </a:lnSpc>
              </a:pPr>
              <a:endParaRPr lang="uk-UA" sz="1000" kern="0" spc="-40" dirty="0">
                <a:solidFill>
                  <a:schemeClr val="tx1"/>
                </a:solidFill>
              </a:endParaRPr>
            </a:p>
            <a:p>
              <a:pPr algn="ctr">
                <a:lnSpc>
                  <a:spcPct val="80000"/>
                </a:lnSpc>
              </a:pPr>
              <a:endParaRPr lang="uk-UA" sz="1000" kern="0" spc="-40" dirty="0">
                <a:solidFill>
                  <a:schemeClr val="tx1"/>
                </a:solidFill>
              </a:endParaRPr>
            </a:p>
            <a:p>
              <a:pPr algn="ctr">
                <a:lnSpc>
                  <a:spcPct val="80000"/>
                </a:lnSpc>
              </a:pPr>
              <a:endParaRPr lang="uk-UA" sz="1000" kern="0" spc="-40" dirty="0">
                <a:solidFill>
                  <a:schemeClr val="tx1"/>
                </a:solidFill>
              </a:endParaRPr>
            </a:p>
            <a:p>
              <a:pPr algn="ctr">
                <a:lnSpc>
                  <a:spcPct val="80000"/>
                </a:lnSpc>
              </a:pPr>
              <a:endParaRPr lang="uk-UA" sz="1000" kern="0" spc="-40" dirty="0">
                <a:solidFill>
                  <a:schemeClr val="tx1"/>
                </a:solidFill>
              </a:endParaRPr>
            </a:p>
            <a:p>
              <a:pPr algn="ctr">
                <a:lnSpc>
                  <a:spcPct val="80000"/>
                </a:lnSpc>
              </a:pPr>
              <a:endParaRPr lang="uk-UA" sz="1000" kern="0" spc="-40" dirty="0">
                <a:solidFill>
                  <a:schemeClr val="tx1"/>
                </a:solidFill>
              </a:endParaRPr>
            </a:p>
            <a:p>
              <a:pPr algn="ctr">
                <a:lnSpc>
                  <a:spcPct val="80000"/>
                </a:lnSpc>
              </a:pPr>
              <a:endParaRPr lang="uk-UA" sz="1000" kern="0" spc="-40" dirty="0">
                <a:solidFill>
                  <a:schemeClr val="tx1"/>
                </a:solidFill>
              </a:endParaRPr>
            </a:p>
            <a:p>
              <a:pPr algn="ctr">
                <a:lnSpc>
                  <a:spcPct val="80000"/>
                </a:lnSpc>
              </a:pPr>
              <a:endParaRPr lang="uk-UA" sz="1000" kern="0" spc="-40" dirty="0">
                <a:solidFill>
                  <a:schemeClr val="tx1"/>
                </a:solidFill>
              </a:endParaRPr>
            </a:p>
            <a:p>
              <a:pPr lvl="0" algn="ctr">
                <a:lnSpc>
                  <a:spcPct val="80000"/>
                </a:lnSpc>
              </a:pPr>
              <a:r>
                <a:rPr lang="uk-UA" sz="1000" kern="0" spc="-40" dirty="0">
                  <a:solidFill>
                    <a:schemeClr val="tx1"/>
                  </a:solidFill>
                </a:rPr>
                <a:t>Програма розроблена відповідно до Порядку надання фінансової державної підтримки за договорами факторингу, затвердженого постановою Кабінету Міністрів України від 24.01.2020 № 28 (зі змінами від 22.09.2023 № 1016), який визначає умови, критерії та механізм її реалізації.</a:t>
              </a:r>
            </a:p>
          </p:txBody>
        </p:sp>
        <p:sp useBgFill="1">
          <p:nvSpPr>
            <p:cNvPr id="51" name="Прямокутник: округлені кути 50">
              <a:extLst>
                <a:ext uri="{FF2B5EF4-FFF2-40B4-BE49-F238E27FC236}">
                  <a16:creationId xmlns:a16="http://schemas.microsoft.com/office/drawing/2014/main" id="{A81293E1-CC55-9E5A-BD5D-124979C30EBA}"/>
                </a:ext>
              </a:extLst>
            </p:cNvPr>
            <p:cNvSpPr/>
            <p:nvPr/>
          </p:nvSpPr>
          <p:spPr>
            <a:xfrm>
              <a:off x="2723641" y="644708"/>
              <a:ext cx="1142807" cy="4438414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accent6"/>
              </a:solidFill>
              <a:prstDash val="dashDot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36000" rIns="0" bIns="36000" rtlCol="0" anchor="t" anchorCtr="0"/>
            <a:lstStyle/>
            <a:p>
              <a:pPr algn="ctr">
                <a:lnSpc>
                  <a:spcPct val="80000"/>
                </a:lnSpc>
              </a:pPr>
              <a:endParaRPr lang="uk-UA" sz="1000" kern="0" spc="-40" dirty="0">
                <a:solidFill>
                  <a:schemeClr val="tx1"/>
                </a:solidFill>
              </a:endParaRPr>
            </a:p>
            <a:p>
              <a:pPr algn="ctr">
                <a:lnSpc>
                  <a:spcPct val="80000"/>
                </a:lnSpc>
              </a:pPr>
              <a:endParaRPr lang="uk-UA" sz="1000" kern="0" spc="-40" dirty="0">
                <a:solidFill>
                  <a:schemeClr val="tx1"/>
                </a:solidFill>
              </a:endParaRPr>
            </a:p>
            <a:p>
              <a:pPr algn="ctr">
                <a:lnSpc>
                  <a:spcPct val="80000"/>
                </a:lnSpc>
              </a:pPr>
              <a:endParaRPr lang="uk-UA" sz="1000" kern="0" spc="-40" dirty="0">
                <a:solidFill>
                  <a:schemeClr val="tx1"/>
                </a:solidFill>
              </a:endParaRPr>
            </a:p>
            <a:p>
              <a:pPr algn="ctr">
                <a:lnSpc>
                  <a:spcPct val="80000"/>
                </a:lnSpc>
              </a:pPr>
              <a:endParaRPr lang="uk-UA" sz="1000" kern="0" spc="-40" dirty="0">
                <a:solidFill>
                  <a:schemeClr val="tx1"/>
                </a:solidFill>
              </a:endParaRPr>
            </a:p>
            <a:p>
              <a:pPr algn="ctr">
                <a:lnSpc>
                  <a:spcPct val="80000"/>
                </a:lnSpc>
              </a:pPr>
              <a:endParaRPr lang="uk-UA" sz="1000" kern="0" spc="-40" dirty="0">
                <a:solidFill>
                  <a:schemeClr val="tx1"/>
                </a:solidFill>
              </a:endParaRPr>
            </a:p>
            <a:p>
              <a:pPr algn="ctr">
                <a:lnSpc>
                  <a:spcPct val="80000"/>
                </a:lnSpc>
              </a:pPr>
              <a:endParaRPr lang="uk-UA" sz="1000" kern="0" spc="-40" dirty="0">
                <a:solidFill>
                  <a:schemeClr val="tx1"/>
                </a:solidFill>
              </a:endParaRPr>
            </a:p>
            <a:p>
              <a:pPr algn="ctr">
                <a:lnSpc>
                  <a:spcPct val="80000"/>
                </a:lnSpc>
              </a:pPr>
              <a:endParaRPr lang="uk-UA" sz="1000" kern="0" spc="-40" dirty="0">
                <a:solidFill>
                  <a:schemeClr val="tx1"/>
                </a:solidFill>
              </a:endParaRPr>
            </a:p>
            <a:p>
              <a:pPr algn="ctr">
                <a:lnSpc>
                  <a:spcPct val="80000"/>
                </a:lnSpc>
              </a:pPr>
              <a:endParaRPr lang="uk-UA" sz="1000" kern="0" spc="-40" dirty="0">
                <a:solidFill>
                  <a:schemeClr val="tx1"/>
                </a:solidFill>
              </a:endParaRPr>
            </a:p>
            <a:p>
              <a:pPr algn="ctr">
                <a:lnSpc>
                  <a:spcPct val="80000"/>
                </a:lnSpc>
              </a:pPr>
              <a:endParaRPr lang="uk-UA" sz="1000" kern="0" spc="-40" dirty="0">
                <a:solidFill>
                  <a:schemeClr val="tx1"/>
                </a:solidFill>
              </a:endParaRPr>
            </a:p>
            <a:p>
              <a:pPr algn="ctr">
                <a:lnSpc>
                  <a:spcPct val="80000"/>
                </a:lnSpc>
                <a:spcBef>
                  <a:spcPts val="200"/>
                </a:spcBef>
              </a:pPr>
              <a:endParaRPr lang="uk-UA" sz="1000" kern="0" spc="-40" dirty="0">
                <a:solidFill>
                  <a:schemeClr val="tx1"/>
                </a:solidFill>
              </a:endParaRPr>
            </a:p>
            <a:p>
              <a:pPr algn="ctr">
                <a:lnSpc>
                  <a:spcPct val="80000"/>
                </a:lnSpc>
              </a:pPr>
              <a:r>
                <a:rPr lang="uk-UA" sz="1000" kern="0" spc="-40" dirty="0">
                  <a:solidFill>
                    <a:schemeClr val="tx1"/>
                  </a:solidFill>
                </a:rPr>
                <a:t>Факторинг – це фінансовий інструмент, який допомагає бізнесу отримувати гроші за відвантажені товари або надані послуги ще до того, як клієнт здійснить оплату .</a:t>
              </a:r>
            </a:p>
            <a:p>
              <a:pPr algn="ctr">
                <a:lnSpc>
                  <a:spcPct val="80000"/>
                </a:lnSpc>
              </a:pPr>
              <a:r>
                <a:rPr lang="uk-UA" sz="1000" kern="0" spc="-40" dirty="0">
                  <a:solidFill>
                    <a:schemeClr val="tx1"/>
                  </a:solidFill>
                </a:rPr>
                <a:t>У межах програми підприємство за відповідний відсоток передає банку (фактору уповноваженому) своє право вимоги до покупця за неоплачені товари або послуги, отримуючи фінансування раніше, ніж покупець розрахується.</a:t>
              </a:r>
            </a:p>
          </p:txBody>
        </p:sp>
        <p:sp useBgFill="1">
          <p:nvSpPr>
            <p:cNvPr id="50" name="Прямокутник: округлені кути 49">
              <a:extLst>
                <a:ext uri="{FF2B5EF4-FFF2-40B4-BE49-F238E27FC236}">
                  <a16:creationId xmlns:a16="http://schemas.microsoft.com/office/drawing/2014/main" id="{1B24E0B3-EBA1-AA15-8245-9CD748C6C025}"/>
                </a:ext>
              </a:extLst>
            </p:cNvPr>
            <p:cNvSpPr/>
            <p:nvPr/>
          </p:nvSpPr>
          <p:spPr>
            <a:xfrm>
              <a:off x="1567867" y="655693"/>
              <a:ext cx="1089166" cy="4427429"/>
            </a:xfrm>
            <a:prstGeom prst="roundRect">
              <a:avLst/>
            </a:prstGeom>
            <a:ln>
              <a:solidFill>
                <a:schemeClr val="accent6"/>
              </a:solidFill>
              <a:prstDash val="dashDot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36000" rIns="0" bIns="36000" rtlCol="0" anchor="t" anchorCtr="0"/>
            <a:lstStyle/>
            <a:p>
              <a:pPr algn="ctr">
                <a:lnSpc>
                  <a:spcPct val="80000"/>
                </a:lnSpc>
              </a:pPr>
              <a:endParaRPr lang="uk-UA" sz="1000" spc="-31" dirty="0"/>
            </a:p>
            <a:p>
              <a:pPr algn="ctr">
                <a:lnSpc>
                  <a:spcPct val="80000"/>
                </a:lnSpc>
              </a:pPr>
              <a:endParaRPr lang="uk-UA" sz="1000" spc="-31" dirty="0"/>
            </a:p>
            <a:p>
              <a:pPr algn="ctr">
                <a:lnSpc>
                  <a:spcPct val="80000"/>
                </a:lnSpc>
              </a:pPr>
              <a:endParaRPr lang="uk-UA" sz="1000" spc="-31" dirty="0"/>
            </a:p>
            <a:p>
              <a:pPr algn="ctr">
                <a:lnSpc>
                  <a:spcPct val="80000"/>
                </a:lnSpc>
              </a:pPr>
              <a:endParaRPr lang="uk-UA" sz="1000" spc="-31" dirty="0"/>
            </a:p>
            <a:p>
              <a:pPr algn="ctr">
                <a:lnSpc>
                  <a:spcPct val="80000"/>
                </a:lnSpc>
              </a:pPr>
              <a:endParaRPr lang="uk-UA" sz="1000" spc="-31" dirty="0"/>
            </a:p>
            <a:p>
              <a:pPr algn="ctr">
                <a:lnSpc>
                  <a:spcPct val="80000"/>
                </a:lnSpc>
              </a:pPr>
              <a:endParaRPr lang="uk-UA" sz="1000" spc="-31" dirty="0"/>
            </a:p>
            <a:p>
              <a:pPr algn="ctr">
                <a:lnSpc>
                  <a:spcPct val="80000"/>
                </a:lnSpc>
              </a:pPr>
              <a:endParaRPr lang="uk-UA" sz="1000" spc="-31" dirty="0"/>
            </a:p>
            <a:p>
              <a:pPr algn="ctr">
                <a:lnSpc>
                  <a:spcPct val="80000"/>
                </a:lnSpc>
              </a:pPr>
              <a:endParaRPr lang="uk-UA" sz="1000" spc="-31" dirty="0"/>
            </a:p>
            <a:p>
              <a:pPr algn="ctr">
                <a:lnSpc>
                  <a:spcPct val="80000"/>
                </a:lnSpc>
              </a:pPr>
              <a:endParaRPr lang="uk-UA" sz="1000" spc="-31" dirty="0"/>
            </a:p>
            <a:p>
              <a:pPr algn="ctr">
                <a:lnSpc>
                  <a:spcPct val="80000"/>
                </a:lnSpc>
              </a:pPr>
              <a:endParaRPr lang="uk-UA" sz="1000" spc="-31" dirty="0"/>
            </a:p>
            <a:p>
              <a:pPr algn="ctr">
                <a:lnSpc>
                  <a:spcPct val="80000"/>
                </a:lnSpc>
              </a:pPr>
              <a:r>
                <a:rPr lang="uk-UA" sz="1000" spc="-31" dirty="0"/>
                <a:t>Основна мета цієї програми – допомогти підприємцям отримати доступне фінансування на вигідних умовах. Факторинг дозволяє компаніям швидко отримувати необхідні кошти без додаткового боргового навантаження, що сприяє покращенню ліквідності та стабільній роботі бізнесу. </a:t>
              </a:r>
            </a:p>
            <a:p>
              <a:pPr algn="ctr">
                <a:lnSpc>
                  <a:spcPct val="80000"/>
                </a:lnSpc>
              </a:pPr>
              <a:endParaRPr lang="uk-UA" sz="1000" kern="0" spc="-40" dirty="0">
                <a:solidFill>
                  <a:schemeClr val="tx1"/>
                </a:solidFill>
              </a:endParaRPr>
            </a:p>
          </p:txBody>
        </p:sp>
        <p:sp useBgFill="1">
          <p:nvSpPr>
            <p:cNvPr id="49" name="Прямокутник: округлені кути 48">
              <a:extLst>
                <a:ext uri="{FF2B5EF4-FFF2-40B4-BE49-F238E27FC236}">
                  <a16:creationId xmlns:a16="http://schemas.microsoft.com/office/drawing/2014/main" id="{93A1FD29-7ED0-4993-A3B6-1A2114D0C20E}"/>
                </a:ext>
              </a:extLst>
            </p:cNvPr>
            <p:cNvSpPr/>
            <p:nvPr/>
          </p:nvSpPr>
          <p:spPr>
            <a:xfrm>
              <a:off x="192271" y="655693"/>
              <a:ext cx="1325812" cy="4427429"/>
            </a:xfrm>
            <a:prstGeom prst="roundRect">
              <a:avLst/>
            </a:prstGeom>
            <a:ln>
              <a:solidFill>
                <a:schemeClr val="accent6"/>
              </a:solidFill>
              <a:prstDash val="dashDot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36000" rIns="0" bIns="36000" rtlCol="0" anchor="t" anchorCtr="0"/>
            <a:lstStyle/>
            <a:p>
              <a:pPr lvl="0" algn="ctr">
                <a:lnSpc>
                  <a:spcPct val="80000"/>
                </a:lnSpc>
              </a:pPr>
              <a:endParaRPr lang="uk-UA" sz="1000" kern="0" spc="-40" dirty="0">
                <a:solidFill>
                  <a:schemeClr val="tx1"/>
                </a:solidFill>
              </a:endParaRPr>
            </a:p>
            <a:p>
              <a:pPr lvl="0" algn="ctr">
                <a:lnSpc>
                  <a:spcPct val="80000"/>
                </a:lnSpc>
              </a:pPr>
              <a:endParaRPr lang="uk-UA" sz="1000" kern="0" spc="-40" dirty="0">
                <a:solidFill>
                  <a:schemeClr val="tx1"/>
                </a:solidFill>
              </a:endParaRPr>
            </a:p>
            <a:p>
              <a:pPr lvl="0" algn="ctr">
                <a:lnSpc>
                  <a:spcPct val="80000"/>
                </a:lnSpc>
              </a:pPr>
              <a:endParaRPr lang="uk-UA" sz="1000" kern="0" spc="-40" dirty="0">
                <a:solidFill>
                  <a:schemeClr val="tx1"/>
                </a:solidFill>
              </a:endParaRPr>
            </a:p>
            <a:p>
              <a:pPr lvl="0" algn="ctr">
                <a:lnSpc>
                  <a:spcPct val="80000"/>
                </a:lnSpc>
              </a:pPr>
              <a:endParaRPr lang="uk-UA" sz="1000" kern="0" spc="-40" dirty="0">
                <a:solidFill>
                  <a:schemeClr val="tx1"/>
                </a:solidFill>
              </a:endParaRPr>
            </a:p>
            <a:p>
              <a:pPr lvl="0" algn="ctr">
                <a:lnSpc>
                  <a:spcPct val="80000"/>
                </a:lnSpc>
              </a:pPr>
              <a:endParaRPr lang="uk-UA" sz="1000" kern="0" spc="-40" dirty="0">
                <a:solidFill>
                  <a:schemeClr val="tx1"/>
                </a:solidFill>
              </a:endParaRPr>
            </a:p>
            <a:p>
              <a:pPr lvl="0" algn="ctr">
                <a:lnSpc>
                  <a:spcPct val="80000"/>
                </a:lnSpc>
              </a:pPr>
              <a:endParaRPr lang="uk-UA" sz="1000" kern="0" spc="-40" dirty="0">
                <a:solidFill>
                  <a:schemeClr val="tx1"/>
                </a:solidFill>
              </a:endParaRPr>
            </a:p>
            <a:p>
              <a:pPr lvl="0" algn="ctr">
                <a:lnSpc>
                  <a:spcPct val="80000"/>
                </a:lnSpc>
              </a:pPr>
              <a:endParaRPr lang="uk-UA" sz="1000" kern="0" spc="-40" dirty="0">
                <a:solidFill>
                  <a:schemeClr val="tx1"/>
                </a:solidFill>
              </a:endParaRPr>
            </a:p>
            <a:p>
              <a:pPr lvl="0" algn="ctr">
                <a:lnSpc>
                  <a:spcPct val="80000"/>
                </a:lnSpc>
              </a:pPr>
              <a:endParaRPr lang="uk-UA" sz="1000" kern="0" spc="-40" dirty="0">
                <a:solidFill>
                  <a:schemeClr val="tx1"/>
                </a:solidFill>
              </a:endParaRPr>
            </a:p>
            <a:p>
              <a:pPr indent="180000" algn="ctr">
                <a:lnSpc>
                  <a:spcPct val="80000"/>
                </a:lnSpc>
              </a:pPr>
              <a:endParaRPr lang="uk-UA" sz="1000" kern="0" spc="-40" dirty="0">
                <a:solidFill>
                  <a:schemeClr val="tx1"/>
                </a:solidFill>
              </a:endParaRPr>
            </a:p>
            <a:p>
              <a:pPr indent="180000" algn="ctr">
                <a:lnSpc>
                  <a:spcPct val="80000"/>
                </a:lnSpc>
              </a:pPr>
              <a:endParaRPr lang="uk-UA" sz="1000" kern="0" spc="-40" dirty="0">
                <a:solidFill>
                  <a:schemeClr val="tx1"/>
                </a:solidFill>
              </a:endParaRPr>
            </a:p>
            <a:p>
              <a:pPr lvl="0" algn="ctr">
                <a:lnSpc>
                  <a:spcPct val="80000"/>
                </a:lnSpc>
              </a:pPr>
              <a:r>
                <a:rPr lang="uk-UA" sz="1000" kern="0" spc="-40" dirty="0">
                  <a:solidFill>
                    <a:schemeClr val="tx1"/>
                  </a:solidFill>
                </a:rPr>
                <a:t>Програма «Доступний факторинг», ініційована Міністерством фінансів та Міністерством економіки України, стартувала   </a:t>
              </a:r>
            </a:p>
            <a:p>
              <a:pPr lvl="0" algn="ctr">
                <a:lnSpc>
                  <a:spcPct val="80000"/>
                </a:lnSpc>
              </a:pPr>
              <a:r>
                <a:rPr lang="uk-UA" sz="1000" b="1" kern="0" spc="-40" dirty="0">
                  <a:solidFill>
                    <a:schemeClr val="tx1"/>
                  </a:solidFill>
                </a:rPr>
                <a:t>14 грудня 2023 року </a:t>
              </a:r>
              <a:r>
                <a:rPr lang="uk-UA" sz="1000" kern="0" spc="-40" dirty="0">
                  <a:solidFill>
                    <a:schemeClr val="tx1"/>
                  </a:solidFill>
                </a:rPr>
                <a:t>як частина державної ініціативи для підтримки мікро-, малого та середнього бізнесу. </a:t>
              </a:r>
            </a:p>
            <a:p>
              <a:pPr indent="180000" algn="ctr">
                <a:lnSpc>
                  <a:spcPct val="80000"/>
                </a:lnSpc>
              </a:pPr>
              <a:r>
                <a:rPr lang="uk-UA" sz="1000" kern="0" spc="-40" dirty="0">
                  <a:solidFill>
                    <a:schemeClr val="tx1"/>
                  </a:solidFill>
                </a:rPr>
                <a:t>Програма є новим фінансовим  інструментом, що допомагає ММСП забезпечити оборотний капітал. Реалізацію програми у IV </a:t>
              </a:r>
              <a:r>
                <a:rPr lang="uk-UA" sz="1000" kern="0" spc="-40" dirty="0" err="1">
                  <a:solidFill>
                    <a:schemeClr val="tx1"/>
                  </a:solidFill>
                </a:rPr>
                <a:t>кв</a:t>
              </a:r>
              <a:r>
                <a:rPr lang="uk-UA" sz="1000" kern="0" spc="-40" dirty="0">
                  <a:solidFill>
                    <a:schemeClr val="tx1"/>
                  </a:solidFill>
                </a:rPr>
                <a:t>. 2023 року розпочав Фонд розвитку підприємництва. </a:t>
              </a:r>
              <a:r>
                <a:rPr lang="uk-UA" sz="1000" b="1" kern="0" spc="-40" dirty="0">
                  <a:solidFill>
                    <a:schemeClr val="tx1"/>
                  </a:solidFill>
                </a:rPr>
                <a:t> </a:t>
              </a:r>
              <a:endParaRPr lang="uk-UA" sz="1000" kern="0" spc="-40" dirty="0">
                <a:solidFill>
                  <a:schemeClr val="tx1"/>
                </a:solidFill>
              </a:endParaRPr>
            </a:p>
            <a:p>
              <a:pPr algn="ctr">
                <a:lnSpc>
                  <a:spcPct val="80000"/>
                </a:lnSpc>
              </a:pPr>
              <a:endParaRPr lang="uk-UA" sz="1000" kern="0" spc="-40" dirty="0">
                <a:solidFill>
                  <a:schemeClr val="tx1"/>
                </a:solidFill>
              </a:endParaRPr>
            </a:p>
          </p:txBody>
        </p:sp>
        <p:graphicFrame>
          <p:nvGraphicFramePr>
            <p:cNvPr id="6" name="Схема 5">
              <a:extLst>
                <a:ext uri="{FF2B5EF4-FFF2-40B4-BE49-F238E27FC236}">
                  <a16:creationId xmlns:a16="http://schemas.microsoft.com/office/drawing/2014/main" id="{7C7D3A71-83DA-DA7D-7CF5-8FFD216F295E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160432752"/>
                </p:ext>
              </p:extLst>
            </p:nvPr>
          </p:nvGraphicFramePr>
          <p:xfrm>
            <a:off x="382957" y="725448"/>
            <a:ext cx="9261987" cy="1202551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4" r:lo="rId5" r:qs="rId6" r:cs="rId7"/>
            </a:graphicData>
          </a:graphic>
        </p:graphicFrame>
        <p:sp useBgFill="1">
          <p:nvSpPr>
            <p:cNvPr id="23" name="TextBox 22">
              <a:extLst>
                <a:ext uri="{FF2B5EF4-FFF2-40B4-BE49-F238E27FC236}">
                  <a16:creationId xmlns:a16="http://schemas.microsoft.com/office/drawing/2014/main" id="{6D272B84-B1B5-E9E5-B488-97A6F6E6B0A4}"/>
                </a:ext>
              </a:extLst>
            </p:cNvPr>
            <p:cNvSpPr txBox="1"/>
            <p:nvPr/>
          </p:nvSpPr>
          <p:spPr>
            <a:xfrm>
              <a:off x="6222946" y="725446"/>
              <a:ext cx="1147288" cy="167225"/>
            </a:xfrm>
            <a:prstGeom prst="rect">
              <a:avLst/>
            </a:prstGeom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uk-UA" sz="1200" b="1" spc="-31" dirty="0">
                  <a:solidFill>
                    <a:srgbClr val="003D79"/>
                  </a:solidFill>
                </a:rPr>
                <a:t>150 млн гривень</a:t>
              </a:r>
            </a:p>
          </p:txBody>
        </p:sp>
        <p:sp>
          <p:nvSpPr>
            <p:cNvPr id="27" name="Прямокутник 26">
              <a:extLst>
                <a:ext uri="{FF2B5EF4-FFF2-40B4-BE49-F238E27FC236}">
                  <a16:creationId xmlns:a16="http://schemas.microsoft.com/office/drawing/2014/main" id="{378CCC4A-5A87-E450-2442-9ED0C9E4F1CE}"/>
                </a:ext>
              </a:extLst>
            </p:cNvPr>
            <p:cNvSpPr/>
            <p:nvPr/>
          </p:nvSpPr>
          <p:spPr>
            <a:xfrm>
              <a:off x="6282146" y="811863"/>
              <a:ext cx="1182195" cy="82259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>
                <a:lnSpc>
                  <a:spcPct val="90000"/>
                </a:lnSpc>
              </a:pPr>
              <a:endParaRPr lang="uk-UA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C75237C-DBAD-02E4-A78C-D1E0E5B58EDD}"/>
                </a:ext>
              </a:extLst>
            </p:cNvPr>
            <p:cNvSpPr txBox="1"/>
            <p:nvPr/>
          </p:nvSpPr>
          <p:spPr>
            <a:xfrm>
              <a:off x="7322648" y="682811"/>
              <a:ext cx="1182195" cy="33342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uk-UA" sz="1200" b="1" spc="-31" dirty="0">
                  <a:solidFill>
                    <a:srgbClr val="003D79"/>
                  </a:solidFill>
                </a:rPr>
                <a:t>від суми </a:t>
              </a:r>
            </a:p>
            <a:p>
              <a:pPr algn="ctr">
                <a:lnSpc>
                  <a:spcPct val="90000"/>
                </a:lnSpc>
              </a:pPr>
              <a:r>
                <a:rPr lang="uk-UA" sz="1200" b="1" spc="-31" dirty="0">
                  <a:solidFill>
                    <a:srgbClr val="003D79"/>
                  </a:solidFill>
                </a:rPr>
                <a:t>вимоги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6E77BA7-18A0-8DC6-1744-34D0FAFB95B5}"/>
                </a:ext>
              </a:extLst>
            </p:cNvPr>
            <p:cNvSpPr txBox="1"/>
            <p:nvPr/>
          </p:nvSpPr>
          <p:spPr>
            <a:xfrm>
              <a:off x="8581395" y="679792"/>
              <a:ext cx="1150447" cy="4257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lnSpc>
                  <a:spcPct val="90000"/>
                </a:lnSpc>
                <a:defRPr sz="1200" b="1" spc="-30">
                  <a:solidFill>
                    <a:srgbClr val="003D79"/>
                  </a:solidFill>
                </a:defRPr>
              </a:lvl1pPr>
              <a:lvl2pPr>
                <a:defRPr>
                  <a:solidFill>
                    <a:schemeClr val="tx1"/>
                  </a:solidFill>
                </a:defRPr>
              </a:lvl2pPr>
              <a:lvl3pPr>
                <a:defRPr>
                  <a:solidFill>
                    <a:schemeClr val="tx1"/>
                  </a:solidFill>
                </a:defRPr>
              </a:lvl3pPr>
              <a:lvl4pPr>
                <a:defRPr>
                  <a:solidFill>
                    <a:schemeClr val="tx1"/>
                  </a:solidFill>
                </a:defRPr>
              </a:lvl4pPr>
              <a:lvl5pPr>
                <a:defRPr>
                  <a:solidFill>
                    <a:schemeClr val="tx1"/>
                  </a:solidFill>
                </a:defRPr>
              </a:lvl5pPr>
              <a:lvl6pPr>
                <a:defRPr>
                  <a:solidFill>
                    <a:schemeClr val="tx1"/>
                  </a:solidFill>
                </a:defRPr>
              </a:lvl6pPr>
              <a:lvl7pPr>
                <a:defRPr>
                  <a:solidFill>
                    <a:schemeClr val="tx1"/>
                  </a:solidFill>
                </a:defRPr>
              </a:lvl7pPr>
              <a:lvl8pPr>
                <a:defRPr>
                  <a:solidFill>
                    <a:schemeClr val="tx1"/>
                  </a:solidFill>
                </a:defRPr>
              </a:lvl8pPr>
              <a:lvl9pPr>
                <a:defRPr>
                  <a:solidFill>
                    <a:schemeClr val="tx1"/>
                  </a:solidFill>
                </a:defRPr>
              </a:lvl9pPr>
            </a:lstStyle>
            <a:p>
              <a:pPr algn="ctr"/>
              <a:r>
                <a:rPr lang="uk-UA" dirty="0"/>
                <a:t>зменшення %  до13%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D3146B9-F2B0-C6F8-FD6E-482694E6631E}"/>
                </a:ext>
              </a:extLst>
            </p:cNvPr>
            <p:cNvSpPr txBox="1"/>
            <p:nvPr/>
          </p:nvSpPr>
          <p:spPr>
            <a:xfrm>
              <a:off x="274422" y="653224"/>
              <a:ext cx="1182195" cy="2595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lnSpc>
                  <a:spcPct val="90000"/>
                </a:lnSpc>
                <a:defRPr sz="1200" b="1" spc="-30">
                  <a:solidFill>
                    <a:srgbClr val="003D79"/>
                  </a:solidFill>
                </a:defRPr>
              </a:lvl1pPr>
              <a:lvl2pPr>
                <a:defRPr>
                  <a:solidFill>
                    <a:schemeClr val="tx1"/>
                  </a:solidFill>
                </a:defRPr>
              </a:lvl2pPr>
              <a:lvl3pPr>
                <a:defRPr>
                  <a:solidFill>
                    <a:schemeClr val="tx1"/>
                  </a:solidFill>
                </a:defRPr>
              </a:lvl3pPr>
              <a:lvl4pPr>
                <a:defRPr>
                  <a:solidFill>
                    <a:schemeClr val="tx1"/>
                  </a:solidFill>
                </a:defRPr>
              </a:lvl4pPr>
              <a:lvl5pPr>
                <a:defRPr>
                  <a:solidFill>
                    <a:schemeClr val="tx1"/>
                  </a:solidFill>
                </a:defRPr>
              </a:lvl5pPr>
              <a:lvl6pPr>
                <a:defRPr>
                  <a:solidFill>
                    <a:schemeClr val="tx1"/>
                  </a:solidFill>
                </a:defRPr>
              </a:lvl6pPr>
              <a:lvl7pPr>
                <a:defRPr>
                  <a:solidFill>
                    <a:schemeClr val="tx1"/>
                  </a:solidFill>
                </a:defRPr>
              </a:lvl7pPr>
              <a:lvl8pPr>
                <a:defRPr>
                  <a:solidFill>
                    <a:schemeClr val="tx1"/>
                  </a:solidFill>
                </a:defRPr>
              </a:lvl8pPr>
              <a:lvl9pPr>
                <a:defRPr>
                  <a:solidFill>
                    <a:schemeClr val="tx1"/>
                  </a:solidFill>
                </a:defRPr>
              </a:lvl9pPr>
            </a:lstStyle>
            <a:p>
              <a:pPr algn="ctr"/>
              <a:r>
                <a:rPr lang="uk-UA" dirty="0"/>
                <a:t>14 грудня 2023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966A2F8-E1B4-BECC-5C78-075635B7C1C6}"/>
                </a:ext>
              </a:extLst>
            </p:cNvPr>
            <p:cNvSpPr txBox="1"/>
            <p:nvPr/>
          </p:nvSpPr>
          <p:spPr>
            <a:xfrm>
              <a:off x="580683" y="1168628"/>
              <a:ext cx="5867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1200" b="1" spc="-31" dirty="0">
                  <a:solidFill>
                    <a:srgbClr val="003D79"/>
                  </a:solidFill>
                </a:rPr>
                <a:t>2023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244B2045-5F73-1A64-49EE-E8BBA3F91544}"/>
                </a:ext>
              </a:extLst>
            </p:cNvPr>
            <p:cNvSpPr txBox="1"/>
            <p:nvPr/>
          </p:nvSpPr>
          <p:spPr>
            <a:xfrm>
              <a:off x="1527738" y="644708"/>
              <a:ext cx="1321024" cy="4257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lnSpc>
                  <a:spcPct val="90000"/>
                </a:lnSpc>
                <a:defRPr sz="1200" b="1" spc="-30">
                  <a:solidFill>
                    <a:srgbClr val="003D79"/>
                  </a:solidFill>
                </a:defRPr>
              </a:lvl1pPr>
              <a:lvl2pPr>
                <a:defRPr>
                  <a:solidFill>
                    <a:schemeClr val="tx1"/>
                  </a:solidFill>
                </a:defRPr>
              </a:lvl2pPr>
              <a:lvl3pPr>
                <a:defRPr>
                  <a:solidFill>
                    <a:schemeClr val="tx1"/>
                  </a:solidFill>
                </a:defRPr>
              </a:lvl3pPr>
              <a:lvl4pPr>
                <a:defRPr>
                  <a:solidFill>
                    <a:schemeClr val="tx1"/>
                  </a:solidFill>
                </a:defRPr>
              </a:lvl4pPr>
              <a:lvl5pPr>
                <a:defRPr>
                  <a:solidFill>
                    <a:schemeClr val="tx1"/>
                  </a:solidFill>
                </a:defRPr>
              </a:lvl5pPr>
              <a:lvl6pPr>
                <a:defRPr>
                  <a:solidFill>
                    <a:schemeClr val="tx1"/>
                  </a:solidFill>
                </a:defRPr>
              </a:lvl6pPr>
              <a:lvl7pPr>
                <a:defRPr>
                  <a:solidFill>
                    <a:schemeClr val="tx1"/>
                  </a:solidFill>
                </a:defRPr>
              </a:lvl7pPr>
              <a:lvl8pPr>
                <a:defRPr>
                  <a:solidFill>
                    <a:schemeClr val="tx1"/>
                  </a:solidFill>
                </a:defRPr>
              </a:lvl8pPr>
              <a:lvl9pPr>
                <a:defRPr>
                  <a:solidFill>
                    <a:schemeClr val="tx1"/>
                  </a:solidFill>
                </a:defRPr>
              </a:lvl9pPr>
            </a:lstStyle>
            <a:p>
              <a:pPr algn="ctr"/>
              <a:r>
                <a:rPr lang="uk-UA" dirty="0"/>
                <a:t>підтримка </a:t>
              </a:r>
            </a:p>
            <a:p>
              <a:pPr algn="ctr"/>
              <a:r>
                <a:rPr lang="uk-UA" dirty="0"/>
                <a:t>виробників</a:t>
              </a:r>
            </a:p>
          </p:txBody>
        </p:sp>
        <p:sp useBgFill="1">
          <p:nvSpPr>
            <p:cNvPr id="61" name="TextBox 60">
              <a:extLst>
                <a:ext uri="{FF2B5EF4-FFF2-40B4-BE49-F238E27FC236}">
                  <a16:creationId xmlns:a16="http://schemas.microsoft.com/office/drawing/2014/main" id="{DFE494B7-297E-34DE-CFA4-879317A9B8B3}"/>
                </a:ext>
              </a:extLst>
            </p:cNvPr>
            <p:cNvSpPr txBox="1"/>
            <p:nvPr/>
          </p:nvSpPr>
          <p:spPr>
            <a:xfrm>
              <a:off x="3885291" y="4486548"/>
              <a:ext cx="1098724" cy="59657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 algn="ctr">
                <a:lnSpc>
                  <a:spcPct val="80000"/>
                </a:lnSpc>
                <a:defRPr sz="1200" b="1" spc="-30">
                  <a:solidFill>
                    <a:srgbClr val="5DC64B"/>
                  </a:solidFill>
                </a:defRPr>
              </a:lvl1pPr>
            </a:lstStyle>
            <a:p>
              <a:r>
                <a:rPr lang="uk-UA" dirty="0">
                  <a:solidFill>
                    <a:srgbClr val="003D79"/>
                  </a:solidFill>
                  <a:latin typeface="Aptos" panose="020B0004020202020204" pitchFamily="34" charset="0"/>
                </a:rPr>
                <a:t>154  договорів між ММСП і банками-факторами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0378BA68-D762-9C13-2AD2-84648645CA92}"/>
                </a:ext>
              </a:extLst>
            </p:cNvPr>
            <p:cNvSpPr txBox="1"/>
            <p:nvPr/>
          </p:nvSpPr>
          <p:spPr>
            <a:xfrm>
              <a:off x="6253992" y="3568523"/>
              <a:ext cx="1089337" cy="44884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 algn="ctr">
                <a:lnSpc>
                  <a:spcPct val="90000"/>
                </a:lnSpc>
                <a:defRPr sz="1200" b="1" spc="-30">
                  <a:solidFill>
                    <a:srgbClr val="5DC64B"/>
                  </a:solidFill>
                </a:defRPr>
              </a:lvl1pPr>
            </a:lstStyle>
            <a:p>
              <a:pPr>
                <a:lnSpc>
                  <a:spcPct val="80000"/>
                </a:lnSpc>
              </a:pPr>
              <a:r>
                <a:rPr lang="uk-UA" dirty="0">
                  <a:solidFill>
                    <a:srgbClr val="003D79"/>
                  </a:solidFill>
                  <a:latin typeface="Aptos" panose="020B0004020202020204" pitchFamily="34" charset="0"/>
                </a:rPr>
                <a:t>3.18 млрд. грн загальний ліміт фінансування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D1EBE451-7985-00D6-3E12-466F16F13632}"/>
                </a:ext>
              </a:extLst>
            </p:cNvPr>
            <p:cNvSpPr txBox="1"/>
            <p:nvPr/>
          </p:nvSpPr>
          <p:spPr>
            <a:xfrm>
              <a:off x="7464341" y="2957379"/>
              <a:ext cx="1015432" cy="89203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 algn="ctr">
                <a:lnSpc>
                  <a:spcPct val="80000"/>
                </a:lnSpc>
                <a:defRPr sz="1200" b="1" spc="-30">
                  <a:solidFill>
                    <a:srgbClr val="5DC64B"/>
                  </a:solidFill>
                </a:defRPr>
              </a:lvl1pPr>
            </a:lstStyle>
            <a:p>
              <a:r>
                <a:rPr lang="uk-UA" dirty="0">
                  <a:solidFill>
                    <a:srgbClr val="003D79"/>
                  </a:solidFill>
                  <a:latin typeface="Aptos" panose="020B0004020202020204" pitchFamily="34" charset="0"/>
                </a:rPr>
                <a:t>1</a:t>
              </a:r>
              <a:r>
                <a:rPr lang="en-US" dirty="0">
                  <a:solidFill>
                    <a:srgbClr val="003D79"/>
                  </a:solidFill>
                  <a:latin typeface="Aptos" panose="020B0004020202020204" pitchFamily="34" charset="0"/>
                </a:rPr>
                <a:t> </a:t>
              </a:r>
              <a:r>
                <a:rPr lang="uk-UA" dirty="0">
                  <a:solidFill>
                    <a:srgbClr val="003D79"/>
                  </a:solidFill>
                  <a:latin typeface="Aptos" panose="020B0004020202020204" pitchFamily="34" charset="0"/>
                </a:rPr>
                <a:t>096 млн грн поточний обсяг вибраних коштів за факторингом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0AF50F6E-E4D9-3BC2-AD54-DC52CE4551E5}"/>
                </a:ext>
              </a:extLst>
            </p:cNvPr>
            <p:cNvSpPr txBox="1"/>
            <p:nvPr/>
          </p:nvSpPr>
          <p:spPr>
            <a:xfrm>
              <a:off x="8576075" y="3196370"/>
              <a:ext cx="1089337" cy="74430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 algn="ctr">
                <a:lnSpc>
                  <a:spcPct val="80000"/>
                </a:lnSpc>
                <a:defRPr sz="1200" b="1" spc="-30">
                  <a:solidFill>
                    <a:srgbClr val="5DC64B"/>
                  </a:solidFill>
                </a:defRPr>
              </a:lvl1pPr>
            </a:lstStyle>
            <a:p>
              <a:r>
                <a:rPr lang="uk-UA" dirty="0">
                  <a:solidFill>
                    <a:srgbClr val="003D79"/>
                  </a:solidFill>
                  <a:latin typeface="Aptos" panose="020B0004020202020204" pitchFamily="34" charset="0"/>
                </a:rPr>
                <a:t>149.8  млн грн складає сума компенсації ММСП базової винагороди</a:t>
              </a:r>
            </a:p>
          </p:txBody>
        </p:sp>
        <p:sp useBgFill="1">
          <p:nvSpPr>
            <p:cNvPr id="66" name="TextBox 65">
              <a:extLst>
                <a:ext uri="{FF2B5EF4-FFF2-40B4-BE49-F238E27FC236}">
                  <a16:creationId xmlns:a16="http://schemas.microsoft.com/office/drawing/2014/main" id="{1C565895-4392-C699-982A-581CA79F99F7}"/>
                </a:ext>
              </a:extLst>
            </p:cNvPr>
            <p:cNvSpPr txBox="1"/>
            <p:nvPr/>
          </p:nvSpPr>
          <p:spPr>
            <a:xfrm>
              <a:off x="1583965" y="4634281"/>
              <a:ext cx="1098724" cy="44884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 algn="ctr">
                <a:lnSpc>
                  <a:spcPct val="80000"/>
                </a:lnSpc>
                <a:defRPr sz="1200" b="1" spc="-30">
                  <a:solidFill>
                    <a:srgbClr val="5DC64B"/>
                  </a:solidFill>
                </a:defRPr>
              </a:lvl1pPr>
            </a:lstStyle>
            <a:p>
              <a:r>
                <a:rPr lang="uk-UA" dirty="0">
                  <a:solidFill>
                    <a:srgbClr val="003D79"/>
                  </a:solidFill>
                  <a:latin typeface="Aptos" panose="020B0004020202020204" pitchFamily="34" charset="0"/>
                </a:rPr>
                <a:t>Залучено </a:t>
              </a:r>
              <a:r>
                <a:rPr lang="en-US" dirty="0">
                  <a:solidFill>
                    <a:srgbClr val="003D79"/>
                  </a:solidFill>
                  <a:latin typeface="Aptos" panose="020B0004020202020204" pitchFamily="34" charset="0"/>
                </a:rPr>
                <a:t>                  </a:t>
              </a:r>
              <a:r>
                <a:rPr lang="uk-UA" dirty="0">
                  <a:solidFill>
                    <a:srgbClr val="003D79"/>
                  </a:solidFill>
                  <a:latin typeface="Aptos" panose="020B0004020202020204" pitchFamily="34" charset="0"/>
                </a:rPr>
                <a:t>11 банків-факторів</a:t>
              </a:r>
            </a:p>
          </p:txBody>
        </p:sp>
        <p:sp useBgFill="1">
          <p:nvSpPr>
            <p:cNvPr id="2" name="TextBox 1">
              <a:extLst>
                <a:ext uri="{FF2B5EF4-FFF2-40B4-BE49-F238E27FC236}">
                  <a16:creationId xmlns:a16="http://schemas.microsoft.com/office/drawing/2014/main" id="{EA21CD51-78F8-9386-CA09-4B0B1B84704B}"/>
                </a:ext>
              </a:extLst>
            </p:cNvPr>
            <p:cNvSpPr txBox="1"/>
            <p:nvPr/>
          </p:nvSpPr>
          <p:spPr>
            <a:xfrm>
              <a:off x="5030853" y="4297579"/>
              <a:ext cx="1098724" cy="30110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 algn="ctr">
                <a:lnSpc>
                  <a:spcPct val="80000"/>
                </a:lnSpc>
                <a:defRPr sz="1200" b="1" spc="-30">
                  <a:solidFill>
                    <a:srgbClr val="5DC64B"/>
                  </a:solidFill>
                </a:defRPr>
              </a:lvl1pPr>
            </a:lstStyle>
            <a:p>
              <a:r>
                <a:rPr lang="en-US" dirty="0">
                  <a:solidFill>
                    <a:srgbClr val="003D79"/>
                  </a:solidFill>
                  <a:latin typeface="Aptos" panose="020B0004020202020204" pitchFamily="34" charset="0"/>
                </a:rPr>
                <a:t>21</a:t>
              </a:r>
              <a:r>
                <a:rPr lang="uk-UA" dirty="0">
                  <a:solidFill>
                    <a:srgbClr val="003D79"/>
                  </a:solidFill>
                  <a:latin typeface="Aptos" panose="020B0004020202020204" pitchFamily="34" charset="0"/>
                </a:rPr>
                <a:t> регіонів -учасників</a:t>
              </a:r>
            </a:p>
          </p:txBody>
        </p:sp>
      </p:grpSp>
      <p:sp>
        <p:nvSpPr>
          <p:cNvPr id="13" name="Прямокутник 12">
            <a:extLst>
              <a:ext uri="{FF2B5EF4-FFF2-40B4-BE49-F238E27FC236}">
                <a16:creationId xmlns:a16="http://schemas.microsoft.com/office/drawing/2014/main" id="{D4F12F6F-3363-A8E3-D0C7-54743B24FE42}"/>
              </a:ext>
            </a:extLst>
          </p:cNvPr>
          <p:cNvSpPr/>
          <p:nvPr/>
        </p:nvSpPr>
        <p:spPr>
          <a:xfrm>
            <a:off x="0" y="6496080"/>
            <a:ext cx="9906000" cy="361920"/>
          </a:xfrm>
          <a:prstGeom prst="rect">
            <a:avLst/>
          </a:prstGeom>
          <a:solidFill>
            <a:srgbClr val="5DC64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endParaRPr lang="uk-UA" dirty="0"/>
          </a:p>
        </p:txBody>
      </p:sp>
      <p:sp>
        <p:nvSpPr>
          <p:cNvPr id="12" name="Прямокутник 11">
            <a:extLst>
              <a:ext uri="{FF2B5EF4-FFF2-40B4-BE49-F238E27FC236}">
                <a16:creationId xmlns:a16="http://schemas.microsoft.com/office/drawing/2014/main" id="{ECBF7F3A-BCAC-D49B-5EFA-A36882FD3FDE}"/>
              </a:ext>
            </a:extLst>
          </p:cNvPr>
          <p:cNvSpPr/>
          <p:nvPr/>
        </p:nvSpPr>
        <p:spPr>
          <a:xfrm>
            <a:off x="8882583" y="5798235"/>
            <a:ext cx="992844" cy="1773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2D5173A-AD00-A660-DB0F-30889C35D5BE}"/>
              </a:ext>
            </a:extLst>
          </p:cNvPr>
          <p:cNvSpPr txBox="1"/>
          <p:nvPr/>
        </p:nvSpPr>
        <p:spPr>
          <a:xfrm>
            <a:off x="5610507" y="5189091"/>
            <a:ext cx="4101045" cy="1482072"/>
          </a:xfrm>
          <a:prstGeom prst="rect">
            <a:avLst/>
          </a:prstGeom>
          <a:noFill/>
        </p:spPr>
        <p:txBody>
          <a:bodyPr wrap="square" lIns="0" tIns="0" rIns="0" bIns="0" numCol="2" spcCol="576000" rtlCol="0" anchor="b" anchorCtr="1">
            <a:spAutoFit/>
          </a:bodyPr>
          <a:lstStyle>
            <a:defPPr>
              <a:defRPr lang="en-US"/>
            </a:defPPr>
            <a:lvl1pPr algn="ctr">
              <a:lnSpc>
                <a:spcPct val="80000"/>
              </a:lnSpc>
              <a:defRPr sz="1200" b="1" spc="-30">
                <a:solidFill>
                  <a:srgbClr val="5DC64B"/>
                </a:solidFill>
              </a:defRPr>
            </a:lvl1pPr>
          </a:lstStyle>
          <a:p>
            <a:pPr algn="just"/>
            <a:endParaRPr lang="uk-UA" sz="1000" dirty="0">
              <a:solidFill>
                <a:srgbClr val="003D79"/>
              </a:solidFill>
            </a:endParaRPr>
          </a:p>
          <a:p>
            <a:pPr algn="just"/>
            <a:r>
              <a:rPr lang="uk-UA" sz="1000" dirty="0">
                <a:solidFill>
                  <a:srgbClr val="003D79"/>
                </a:solidFill>
              </a:rPr>
              <a:t>Фонд компенсує частину відсоткової ставки за факторинговими операціями, що здешевлює послугу для бізнесу.</a:t>
            </a:r>
          </a:p>
          <a:p>
            <a:pPr algn="just"/>
            <a:endParaRPr lang="uk-UA" sz="1000" dirty="0">
              <a:solidFill>
                <a:srgbClr val="003D79"/>
              </a:solidFill>
            </a:endParaRPr>
          </a:p>
          <a:p>
            <a:pPr algn="just"/>
            <a:r>
              <a:rPr lang="uk-UA" sz="1000" dirty="0">
                <a:solidFill>
                  <a:srgbClr val="003D79"/>
                </a:solidFill>
              </a:rPr>
              <a:t>Підприємці можуть отримати фінансування без необхідності надавати заставу.  </a:t>
            </a:r>
          </a:p>
          <a:p>
            <a:pPr algn="just"/>
            <a:endParaRPr lang="uk-UA" sz="1000" dirty="0">
              <a:solidFill>
                <a:srgbClr val="003D79"/>
              </a:solidFill>
            </a:endParaRPr>
          </a:p>
          <a:p>
            <a:pPr algn="just"/>
            <a:endParaRPr lang="uk-UA" sz="1000" dirty="0">
              <a:solidFill>
                <a:srgbClr val="003D79"/>
              </a:solidFill>
            </a:endParaRPr>
          </a:p>
          <a:p>
            <a:pPr algn="just"/>
            <a:endParaRPr lang="uk-UA" sz="1000" dirty="0">
              <a:solidFill>
                <a:srgbClr val="003D79"/>
              </a:solidFill>
            </a:endParaRPr>
          </a:p>
          <a:p>
            <a:pPr algn="just"/>
            <a:endParaRPr lang="uk-UA" sz="1000" dirty="0">
              <a:solidFill>
                <a:srgbClr val="003D79"/>
              </a:solidFill>
            </a:endParaRPr>
          </a:p>
          <a:p>
            <a:pPr algn="just"/>
            <a:endParaRPr lang="uk-UA" sz="1000" dirty="0">
              <a:solidFill>
                <a:srgbClr val="003D79"/>
              </a:solidFill>
            </a:endParaRPr>
          </a:p>
          <a:p>
            <a:pPr algn="just"/>
            <a:endParaRPr lang="uk-UA" sz="1000" dirty="0">
              <a:solidFill>
                <a:srgbClr val="003D79"/>
              </a:solidFill>
            </a:endParaRPr>
          </a:p>
          <a:p>
            <a:pPr algn="just"/>
            <a:endParaRPr lang="uk-UA" sz="1000" dirty="0">
              <a:solidFill>
                <a:srgbClr val="003D79"/>
              </a:solidFill>
            </a:endParaRPr>
          </a:p>
          <a:p>
            <a:pPr algn="just"/>
            <a:r>
              <a:rPr lang="uk-UA" sz="1000" dirty="0">
                <a:solidFill>
                  <a:srgbClr val="003D79"/>
                </a:solidFill>
              </a:rPr>
              <a:t>Державна підтримка реалізується через банки, які відповідають встановленим критеріям та підписали договір з Фондом.</a:t>
            </a: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7131A283-2237-ACE1-742A-D424701C3BD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56303" y="138743"/>
            <a:ext cx="2209056" cy="406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1429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75A87C9-DD37-D520-8071-5AB2C5A406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0EB406CE-B318-4703-BB9B-BCC8C7AD2A6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64" t="2786" r="955"/>
          <a:stretch>
            <a:fillRect/>
          </a:stretch>
        </p:blipFill>
        <p:spPr>
          <a:xfrm>
            <a:off x="377714" y="3026058"/>
            <a:ext cx="6150394" cy="2833989"/>
          </a:xfrm>
          <a:prstGeom prst="rect">
            <a:avLst/>
          </a:prstGeom>
        </p:spPr>
      </p:pic>
      <p:sp>
        <p:nvSpPr>
          <p:cNvPr id="3" name="Google Shape;118;p3">
            <a:extLst>
              <a:ext uri="{FF2B5EF4-FFF2-40B4-BE49-F238E27FC236}">
                <a16:creationId xmlns:a16="http://schemas.microsoft.com/office/drawing/2014/main" id="{C1BE49F3-00B6-8D0A-BD82-7C36C196A514}"/>
              </a:ext>
            </a:extLst>
          </p:cNvPr>
          <p:cNvSpPr txBox="1"/>
          <p:nvPr/>
        </p:nvSpPr>
        <p:spPr>
          <a:xfrm>
            <a:off x="393293" y="229932"/>
            <a:ext cx="5888851" cy="425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93" tIns="0" rIns="0" bIns="0" anchor="ctr" anchorCtr="0">
            <a:noAutofit/>
          </a:bodyPr>
          <a:lstStyle/>
          <a:p>
            <a:pPr>
              <a:lnSpc>
                <a:spcPct val="90000"/>
              </a:lnSpc>
            </a:pPr>
            <a:r>
              <a:rPr lang="uk-UA" b="1" dirty="0">
                <a:solidFill>
                  <a:srgbClr val="5DC64B"/>
                </a:solidFill>
                <a:ea typeface="Calibri"/>
                <a:cs typeface="Calibri"/>
                <a:sym typeface="Calibri"/>
              </a:rPr>
              <a:t>Державна програма «Доступний факторинг»</a:t>
            </a:r>
          </a:p>
          <a:p>
            <a:pPr>
              <a:lnSpc>
                <a:spcPct val="90000"/>
              </a:lnSpc>
            </a:pPr>
            <a:r>
              <a:rPr lang="uk-UA" b="1" dirty="0">
                <a:solidFill>
                  <a:srgbClr val="1F3864"/>
                </a:solidFill>
                <a:ea typeface="Calibri"/>
                <a:cs typeface="Calibri"/>
                <a:sym typeface="Calibri"/>
              </a:rPr>
              <a:t>Опис програми та </a:t>
            </a:r>
            <a:r>
              <a:rPr lang="uk-UA" b="1" dirty="0">
                <a:solidFill>
                  <a:srgbClr val="5DC64B"/>
                </a:solidFill>
                <a:ea typeface="Calibri"/>
                <a:cs typeface="Calibri"/>
                <a:sym typeface="Calibri"/>
              </a:rPr>
              <a:t>стан  виконання на 1 липня 2026</a:t>
            </a:r>
            <a:endParaRPr lang="uk-UA" dirty="0">
              <a:solidFill>
                <a:srgbClr val="5DC64B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endParaRPr lang="uk-UA" sz="1200" b="1" spc="-31" dirty="0">
              <a:solidFill>
                <a:srgbClr val="002060"/>
              </a:solidFill>
              <a:sym typeface="Calibri"/>
            </a:endParaRPr>
          </a:p>
        </p:txBody>
      </p:sp>
      <p:sp>
        <p:nvSpPr>
          <p:cNvPr id="39" name="Rectangle 2">
            <a:extLst>
              <a:ext uri="{FF2B5EF4-FFF2-40B4-BE49-F238E27FC236}">
                <a16:creationId xmlns:a16="http://schemas.microsoft.com/office/drawing/2014/main" id="{AC82C59C-D6B4-0070-2120-8A8CAAD26C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sp>
        <p:nvSpPr>
          <p:cNvPr id="13" name="Прямокутник 12">
            <a:extLst>
              <a:ext uri="{FF2B5EF4-FFF2-40B4-BE49-F238E27FC236}">
                <a16:creationId xmlns:a16="http://schemas.microsoft.com/office/drawing/2014/main" id="{05FE69F6-4B76-7B73-6709-9C564EA54A40}"/>
              </a:ext>
            </a:extLst>
          </p:cNvPr>
          <p:cNvSpPr/>
          <p:nvPr/>
        </p:nvSpPr>
        <p:spPr>
          <a:xfrm>
            <a:off x="0" y="6496080"/>
            <a:ext cx="9906000" cy="361920"/>
          </a:xfrm>
          <a:prstGeom prst="rect">
            <a:avLst/>
          </a:prstGeom>
          <a:solidFill>
            <a:srgbClr val="5DC64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endParaRPr lang="uk-UA" dirty="0"/>
          </a:p>
        </p:txBody>
      </p:sp>
      <p:sp>
        <p:nvSpPr>
          <p:cNvPr id="12" name="Прямокутник 11">
            <a:extLst>
              <a:ext uri="{FF2B5EF4-FFF2-40B4-BE49-F238E27FC236}">
                <a16:creationId xmlns:a16="http://schemas.microsoft.com/office/drawing/2014/main" id="{6E8B81E8-8961-8FED-D065-0706D00EC260}"/>
              </a:ext>
            </a:extLst>
          </p:cNvPr>
          <p:cNvSpPr/>
          <p:nvPr/>
        </p:nvSpPr>
        <p:spPr>
          <a:xfrm>
            <a:off x="8750710" y="5478411"/>
            <a:ext cx="1124717" cy="4971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B36A81E-47C4-C27A-8B49-D8C18564FB28}"/>
              </a:ext>
            </a:extLst>
          </p:cNvPr>
          <p:cNvSpPr txBox="1"/>
          <p:nvPr/>
        </p:nvSpPr>
        <p:spPr>
          <a:xfrm>
            <a:off x="377714" y="5833819"/>
            <a:ext cx="7096666" cy="497187"/>
          </a:xfrm>
          <a:prstGeom prst="rect">
            <a:avLst/>
          </a:prstGeom>
          <a:noFill/>
        </p:spPr>
        <p:txBody>
          <a:bodyPr wrap="square" lIns="0" tIns="0" rIns="0" bIns="0" numCol="1" spcCol="576000" rtlCol="0" anchor="b" anchorCtr="1">
            <a:spAutoFit/>
          </a:bodyPr>
          <a:lstStyle>
            <a:defPPr>
              <a:defRPr lang="en-US"/>
            </a:defPPr>
            <a:lvl1pPr algn="ctr">
              <a:lnSpc>
                <a:spcPct val="80000"/>
              </a:lnSpc>
              <a:defRPr sz="1200" b="1" spc="-30">
                <a:solidFill>
                  <a:srgbClr val="5DC64B"/>
                </a:solidFill>
              </a:defRPr>
            </a:lvl1pPr>
          </a:lstStyle>
          <a:p>
            <a:pPr algn="just"/>
            <a:endParaRPr lang="uk-UA" sz="1000" dirty="0">
              <a:solidFill>
                <a:srgbClr val="003D79"/>
              </a:solidFill>
            </a:endParaRPr>
          </a:p>
          <a:p>
            <a:pPr algn="just"/>
            <a:r>
              <a:rPr lang="uk-UA" sz="1000" dirty="0">
                <a:solidFill>
                  <a:srgbClr val="003D79"/>
                </a:solidFill>
              </a:rPr>
              <a:t>Фонд компенсує частину відсоткової ставки за факторинговими операціями, що здешевлює послугу для бізнесу.</a:t>
            </a:r>
          </a:p>
          <a:p>
            <a:pPr algn="just"/>
            <a:r>
              <a:rPr lang="uk-UA" sz="1000" dirty="0">
                <a:solidFill>
                  <a:srgbClr val="003D79"/>
                </a:solidFill>
              </a:rPr>
              <a:t>Підприємці можуть отримати фінансування без необхідності надавати заставу.  </a:t>
            </a:r>
          </a:p>
          <a:p>
            <a:pPr algn="just"/>
            <a:r>
              <a:rPr lang="uk-UA" sz="1000" dirty="0">
                <a:solidFill>
                  <a:srgbClr val="003D79"/>
                </a:solidFill>
              </a:rPr>
              <a:t>Державна підтримка реалізується через банки, які відповідають встановленим критеріям та підписали договір з Фондом.</a:t>
            </a:r>
          </a:p>
        </p:txBody>
      </p:sp>
      <p:grpSp>
        <p:nvGrpSpPr>
          <p:cNvPr id="17" name="Групувати 16">
            <a:extLst>
              <a:ext uri="{FF2B5EF4-FFF2-40B4-BE49-F238E27FC236}">
                <a16:creationId xmlns:a16="http://schemas.microsoft.com/office/drawing/2014/main" id="{F0F994A6-6F18-D51A-3AB9-8B860E99B507}"/>
              </a:ext>
            </a:extLst>
          </p:cNvPr>
          <p:cNvGrpSpPr/>
          <p:nvPr/>
        </p:nvGrpSpPr>
        <p:grpSpPr>
          <a:xfrm>
            <a:off x="152497" y="617543"/>
            <a:ext cx="9521374" cy="1996625"/>
            <a:chOff x="152497" y="617543"/>
            <a:chExt cx="9521374" cy="1996625"/>
          </a:xfrm>
        </p:grpSpPr>
        <p:grpSp>
          <p:nvGrpSpPr>
            <p:cNvPr id="5" name="Групувати 4">
              <a:extLst>
                <a:ext uri="{FF2B5EF4-FFF2-40B4-BE49-F238E27FC236}">
                  <a16:creationId xmlns:a16="http://schemas.microsoft.com/office/drawing/2014/main" id="{75793E2B-0D87-DC7B-2265-3152B35AEAE7}"/>
                </a:ext>
              </a:extLst>
            </p:cNvPr>
            <p:cNvGrpSpPr/>
            <p:nvPr/>
          </p:nvGrpSpPr>
          <p:grpSpPr>
            <a:xfrm>
              <a:off x="152497" y="617543"/>
              <a:ext cx="9521374" cy="1996625"/>
              <a:chOff x="217988" y="646937"/>
              <a:chExt cx="9513854" cy="1996625"/>
            </a:xfrm>
          </p:grpSpPr>
          <p:sp useBgFill="1">
            <p:nvSpPr>
              <p:cNvPr id="57" name="Прямокутник: округлені кути 56">
                <a:extLst>
                  <a:ext uri="{FF2B5EF4-FFF2-40B4-BE49-F238E27FC236}">
                    <a16:creationId xmlns:a16="http://schemas.microsoft.com/office/drawing/2014/main" id="{001C5967-E4DF-8DEA-F190-F46EF8D4DC78}"/>
                  </a:ext>
                </a:extLst>
              </p:cNvPr>
              <p:cNvSpPr/>
              <p:nvPr/>
            </p:nvSpPr>
            <p:spPr>
              <a:xfrm>
                <a:off x="8565206" y="660801"/>
                <a:ext cx="1115119" cy="1969947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accent6"/>
                </a:solidFill>
                <a:prstDash val="dashDot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36000" rIns="0" bIns="36000" rtlCol="0" anchor="t" anchorCtr="0"/>
              <a:lstStyle/>
              <a:p>
                <a:pPr algn="ctr">
                  <a:lnSpc>
                    <a:spcPct val="80000"/>
                  </a:lnSpc>
                </a:pPr>
                <a:endParaRPr lang="uk-UA" sz="1000" kern="0" spc="-40" dirty="0">
                  <a:solidFill>
                    <a:schemeClr val="tx1"/>
                  </a:solidFill>
                </a:endParaRPr>
              </a:p>
              <a:p>
                <a:pPr algn="ctr">
                  <a:lnSpc>
                    <a:spcPct val="80000"/>
                  </a:lnSpc>
                </a:pPr>
                <a:endParaRPr lang="uk-UA" sz="1000" kern="0" spc="-40" dirty="0">
                  <a:solidFill>
                    <a:schemeClr val="tx1"/>
                  </a:solidFill>
                </a:endParaRPr>
              </a:p>
              <a:p>
                <a:pPr algn="ctr">
                  <a:lnSpc>
                    <a:spcPct val="80000"/>
                  </a:lnSpc>
                </a:pPr>
                <a:endParaRPr lang="uk-UA" sz="1000" kern="0" spc="-40" dirty="0">
                  <a:solidFill>
                    <a:schemeClr val="tx1"/>
                  </a:solidFill>
                </a:endParaRPr>
              </a:p>
              <a:p>
                <a:pPr algn="ctr">
                  <a:lnSpc>
                    <a:spcPct val="80000"/>
                  </a:lnSpc>
                </a:pPr>
                <a:endParaRPr lang="uk-UA" sz="1000" kern="0" spc="-40" dirty="0">
                  <a:solidFill>
                    <a:schemeClr val="tx1"/>
                  </a:solidFill>
                </a:endParaRPr>
              </a:p>
              <a:p>
                <a:pPr algn="ctr">
                  <a:lnSpc>
                    <a:spcPct val="80000"/>
                  </a:lnSpc>
                </a:pPr>
                <a:endParaRPr lang="uk-UA" sz="1000" kern="0" spc="-40" dirty="0">
                  <a:solidFill>
                    <a:schemeClr val="tx1"/>
                  </a:solidFill>
                </a:endParaRPr>
              </a:p>
              <a:p>
                <a:pPr algn="ctr">
                  <a:lnSpc>
                    <a:spcPct val="80000"/>
                  </a:lnSpc>
                </a:pPr>
                <a:endParaRPr lang="uk-UA" sz="1000" kern="0" spc="-40" dirty="0">
                  <a:solidFill>
                    <a:schemeClr val="tx1"/>
                  </a:solidFill>
                </a:endParaRPr>
              </a:p>
              <a:p>
                <a:pPr algn="ctr">
                  <a:lnSpc>
                    <a:spcPct val="80000"/>
                  </a:lnSpc>
                </a:pPr>
                <a:endParaRPr lang="uk-UA" sz="1000" kern="0" spc="-40" dirty="0">
                  <a:solidFill>
                    <a:schemeClr val="tx1"/>
                  </a:solidFill>
                </a:endParaRPr>
              </a:p>
              <a:p>
                <a:pPr algn="ctr">
                  <a:lnSpc>
                    <a:spcPct val="80000"/>
                  </a:lnSpc>
                </a:pPr>
                <a:endParaRPr lang="uk-UA" sz="1000" kern="0" spc="-40" dirty="0">
                  <a:solidFill>
                    <a:schemeClr val="tx1"/>
                  </a:solidFill>
                </a:endParaRPr>
              </a:p>
              <a:p>
                <a:pPr algn="ctr">
                  <a:lnSpc>
                    <a:spcPct val="80000"/>
                  </a:lnSpc>
                </a:pPr>
                <a:endParaRPr lang="uk-UA" sz="1000" kern="0" spc="-40" dirty="0">
                  <a:solidFill>
                    <a:schemeClr val="tx1"/>
                  </a:solidFill>
                </a:endParaRPr>
              </a:p>
            </p:txBody>
          </p:sp>
          <p:sp useBgFill="1">
            <p:nvSpPr>
              <p:cNvPr id="56" name="Прямокутник: округлені кути 55">
                <a:extLst>
                  <a:ext uri="{FF2B5EF4-FFF2-40B4-BE49-F238E27FC236}">
                    <a16:creationId xmlns:a16="http://schemas.microsoft.com/office/drawing/2014/main" id="{230DE503-1D48-4249-F43D-E8A2E3B9E040}"/>
                  </a:ext>
                </a:extLst>
              </p:cNvPr>
              <p:cNvSpPr/>
              <p:nvPr/>
            </p:nvSpPr>
            <p:spPr>
              <a:xfrm>
                <a:off x="7383296" y="652183"/>
                <a:ext cx="1115119" cy="1978566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accent6"/>
                </a:solidFill>
                <a:prstDash val="dashDot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36000" rIns="0" bIns="36000" rtlCol="0" anchor="t" anchorCtr="0"/>
              <a:lstStyle/>
              <a:p>
                <a:pPr algn="ctr">
                  <a:lnSpc>
                    <a:spcPct val="80000"/>
                  </a:lnSpc>
                </a:pPr>
                <a:endParaRPr lang="uk-UA" sz="1000" kern="0" spc="-40" dirty="0">
                  <a:solidFill>
                    <a:schemeClr val="tx1"/>
                  </a:solidFill>
                </a:endParaRPr>
              </a:p>
              <a:p>
                <a:pPr algn="ctr">
                  <a:lnSpc>
                    <a:spcPct val="80000"/>
                  </a:lnSpc>
                </a:pPr>
                <a:endParaRPr lang="uk-UA" sz="1000" kern="0" spc="-40" dirty="0">
                  <a:solidFill>
                    <a:schemeClr val="tx1"/>
                  </a:solidFill>
                </a:endParaRPr>
              </a:p>
              <a:p>
                <a:pPr algn="ctr">
                  <a:lnSpc>
                    <a:spcPct val="80000"/>
                  </a:lnSpc>
                </a:pPr>
                <a:endParaRPr lang="uk-UA" sz="1000" kern="0" spc="-40" dirty="0">
                  <a:solidFill>
                    <a:schemeClr val="tx1"/>
                  </a:solidFill>
                </a:endParaRPr>
              </a:p>
              <a:p>
                <a:pPr algn="ctr">
                  <a:lnSpc>
                    <a:spcPct val="80000"/>
                  </a:lnSpc>
                </a:pPr>
                <a:endParaRPr lang="uk-UA" sz="1000" kern="0" spc="-40" dirty="0">
                  <a:solidFill>
                    <a:schemeClr val="tx1"/>
                  </a:solidFill>
                </a:endParaRPr>
              </a:p>
              <a:p>
                <a:pPr algn="ctr">
                  <a:lnSpc>
                    <a:spcPct val="80000"/>
                  </a:lnSpc>
                </a:pPr>
                <a:endParaRPr lang="uk-UA" sz="1000" kern="0" spc="-40" dirty="0">
                  <a:solidFill>
                    <a:schemeClr val="tx1"/>
                  </a:solidFill>
                </a:endParaRPr>
              </a:p>
              <a:p>
                <a:pPr algn="ctr">
                  <a:lnSpc>
                    <a:spcPct val="80000"/>
                  </a:lnSpc>
                </a:pPr>
                <a:endParaRPr lang="uk-UA" sz="1000" kern="0" spc="-40" dirty="0">
                  <a:solidFill>
                    <a:schemeClr val="tx1"/>
                  </a:solidFill>
                </a:endParaRPr>
              </a:p>
              <a:p>
                <a:pPr algn="ctr">
                  <a:lnSpc>
                    <a:spcPct val="80000"/>
                  </a:lnSpc>
                </a:pPr>
                <a:endParaRPr lang="uk-UA" sz="1000" kern="0" spc="-40" dirty="0">
                  <a:solidFill>
                    <a:schemeClr val="tx1"/>
                  </a:solidFill>
                </a:endParaRPr>
              </a:p>
              <a:p>
                <a:pPr algn="ctr">
                  <a:lnSpc>
                    <a:spcPct val="80000"/>
                  </a:lnSpc>
                </a:pPr>
                <a:endParaRPr lang="uk-UA" sz="1000" kern="0" spc="-40" dirty="0">
                  <a:solidFill>
                    <a:schemeClr val="tx1"/>
                  </a:solidFill>
                </a:endParaRPr>
              </a:p>
              <a:p>
                <a:pPr algn="ctr">
                  <a:lnSpc>
                    <a:spcPct val="80000"/>
                  </a:lnSpc>
                </a:pPr>
                <a:endParaRPr lang="uk-UA" sz="1000" kern="0" spc="-40" dirty="0">
                  <a:solidFill>
                    <a:schemeClr val="tx1"/>
                  </a:solidFill>
                </a:endParaRPr>
              </a:p>
              <a:p>
                <a:pPr lvl="0" algn="ctr">
                  <a:lnSpc>
                    <a:spcPct val="80000"/>
                  </a:lnSpc>
                </a:pPr>
                <a:endParaRPr lang="uk-UA" sz="1200" b="1" spc="-31" dirty="0">
                  <a:solidFill>
                    <a:srgbClr val="003D79"/>
                  </a:solidFill>
                </a:endParaRPr>
              </a:p>
            </p:txBody>
          </p:sp>
          <p:sp useBgFill="1">
            <p:nvSpPr>
              <p:cNvPr id="55" name="Прямокутник: округлені кути 54">
                <a:extLst>
                  <a:ext uri="{FF2B5EF4-FFF2-40B4-BE49-F238E27FC236}">
                    <a16:creationId xmlns:a16="http://schemas.microsoft.com/office/drawing/2014/main" id="{26DC997E-F837-934A-EB7D-D0693491EC20}"/>
                  </a:ext>
                </a:extLst>
              </p:cNvPr>
              <p:cNvSpPr/>
              <p:nvPr/>
            </p:nvSpPr>
            <p:spPr>
              <a:xfrm>
                <a:off x="6192117" y="652183"/>
                <a:ext cx="1115119" cy="1980000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accent6"/>
                </a:solidFill>
                <a:prstDash val="dashDot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36000" rIns="0" bIns="36000" rtlCol="0" anchor="t" anchorCtr="0"/>
              <a:lstStyle/>
              <a:p>
                <a:pPr algn="ctr">
                  <a:lnSpc>
                    <a:spcPct val="80000"/>
                  </a:lnSpc>
                </a:pPr>
                <a:endParaRPr lang="uk-UA" sz="1000" kern="0" spc="-40" dirty="0">
                  <a:solidFill>
                    <a:schemeClr val="tx1"/>
                  </a:solidFill>
                </a:endParaRPr>
              </a:p>
              <a:p>
                <a:pPr algn="ctr">
                  <a:lnSpc>
                    <a:spcPct val="80000"/>
                  </a:lnSpc>
                </a:pPr>
                <a:endParaRPr lang="uk-UA" sz="1000" kern="0" spc="-40" dirty="0">
                  <a:solidFill>
                    <a:schemeClr val="tx1"/>
                  </a:solidFill>
                </a:endParaRPr>
              </a:p>
              <a:p>
                <a:pPr algn="ctr">
                  <a:lnSpc>
                    <a:spcPct val="80000"/>
                  </a:lnSpc>
                </a:pPr>
                <a:endParaRPr lang="uk-UA" sz="1000" kern="0" spc="-40" dirty="0">
                  <a:solidFill>
                    <a:schemeClr val="tx1"/>
                  </a:solidFill>
                </a:endParaRPr>
              </a:p>
              <a:p>
                <a:pPr algn="ctr">
                  <a:lnSpc>
                    <a:spcPct val="80000"/>
                  </a:lnSpc>
                </a:pPr>
                <a:endParaRPr lang="uk-UA" sz="1000" kern="0" spc="-40" dirty="0">
                  <a:solidFill>
                    <a:schemeClr val="tx1"/>
                  </a:solidFill>
                </a:endParaRPr>
              </a:p>
              <a:p>
                <a:pPr algn="ctr">
                  <a:lnSpc>
                    <a:spcPct val="80000"/>
                  </a:lnSpc>
                </a:pPr>
                <a:endParaRPr lang="uk-UA" sz="1000" kern="0" spc="-40" dirty="0">
                  <a:solidFill>
                    <a:schemeClr val="tx1"/>
                  </a:solidFill>
                </a:endParaRPr>
              </a:p>
              <a:p>
                <a:pPr algn="ctr">
                  <a:lnSpc>
                    <a:spcPct val="80000"/>
                  </a:lnSpc>
                </a:pPr>
                <a:endParaRPr lang="uk-UA" sz="1000" kern="0" spc="-40" dirty="0">
                  <a:solidFill>
                    <a:schemeClr val="tx1"/>
                  </a:solidFill>
                </a:endParaRPr>
              </a:p>
              <a:p>
                <a:pPr algn="ctr">
                  <a:lnSpc>
                    <a:spcPct val="80000"/>
                  </a:lnSpc>
                </a:pPr>
                <a:endParaRPr lang="uk-UA" sz="1000" kern="0" spc="-40" dirty="0">
                  <a:solidFill>
                    <a:schemeClr val="tx1"/>
                  </a:solidFill>
                </a:endParaRPr>
              </a:p>
              <a:p>
                <a:pPr algn="ctr">
                  <a:lnSpc>
                    <a:spcPct val="80000"/>
                  </a:lnSpc>
                </a:pPr>
                <a:endParaRPr lang="uk-UA" sz="1000" kern="0" spc="-40" dirty="0">
                  <a:solidFill>
                    <a:schemeClr val="tx1"/>
                  </a:solidFill>
                </a:endParaRPr>
              </a:p>
              <a:p>
                <a:pPr algn="ctr">
                  <a:lnSpc>
                    <a:spcPct val="80000"/>
                  </a:lnSpc>
                </a:pPr>
                <a:endParaRPr lang="uk-UA" sz="1000" kern="0" spc="-40" dirty="0">
                  <a:solidFill>
                    <a:schemeClr val="tx1"/>
                  </a:solidFill>
                </a:endParaRPr>
              </a:p>
              <a:p>
                <a:pPr algn="ctr">
                  <a:lnSpc>
                    <a:spcPct val="80000"/>
                  </a:lnSpc>
                </a:pPr>
                <a:endParaRPr lang="uk-UA" sz="1000" kern="0" spc="-40" dirty="0">
                  <a:solidFill>
                    <a:schemeClr val="tx1"/>
                  </a:solidFill>
                </a:endParaRPr>
              </a:p>
              <a:p>
                <a:pPr lvl="0" algn="ctr">
                  <a:lnSpc>
                    <a:spcPct val="80000"/>
                  </a:lnSpc>
                </a:pPr>
                <a:endParaRPr lang="uk-UA" sz="1000" b="1" spc="-31" dirty="0"/>
              </a:p>
            </p:txBody>
          </p:sp>
          <p:sp useBgFill="1">
            <p:nvSpPr>
              <p:cNvPr id="54" name="Прямокутник: округлені кути 53">
                <a:extLst>
                  <a:ext uri="{FF2B5EF4-FFF2-40B4-BE49-F238E27FC236}">
                    <a16:creationId xmlns:a16="http://schemas.microsoft.com/office/drawing/2014/main" id="{A11D7FD8-3D72-CFF9-9B21-F24ABD112FBE}"/>
                  </a:ext>
                </a:extLst>
              </p:cNvPr>
              <p:cNvSpPr/>
              <p:nvPr/>
            </p:nvSpPr>
            <p:spPr>
              <a:xfrm>
                <a:off x="5020152" y="646937"/>
                <a:ext cx="1115119" cy="1980000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accent6"/>
                </a:solidFill>
                <a:prstDash val="dashDot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36000" rIns="0" bIns="36000" rtlCol="0" anchor="t" anchorCtr="0"/>
              <a:lstStyle/>
              <a:p>
                <a:pPr algn="ctr">
                  <a:lnSpc>
                    <a:spcPct val="80000"/>
                  </a:lnSpc>
                </a:pPr>
                <a:endParaRPr lang="uk-UA" sz="1000" kern="0" spc="-40" dirty="0">
                  <a:solidFill>
                    <a:schemeClr val="tx1"/>
                  </a:solidFill>
                </a:endParaRPr>
              </a:p>
              <a:p>
                <a:pPr algn="ctr">
                  <a:lnSpc>
                    <a:spcPct val="80000"/>
                  </a:lnSpc>
                </a:pPr>
                <a:endParaRPr lang="uk-UA" sz="1000" kern="0" spc="-40" dirty="0">
                  <a:solidFill>
                    <a:schemeClr val="tx1"/>
                  </a:solidFill>
                </a:endParaRPr>
              </a:p>
              <a:p>
                <a:pPr algn="ctr">
                  <a:lnSpc>
                    <a:spcPct val="80000"/>
                  </a:lnSpc>
                </a:pPr>
                <a:endParaRPr lang="uk-UA" sz="1000" kern="0" spc="-40" dirty="0">
                  <a:solidFill>
                    <a:schemeClr val="tx1"/>
                  </a:solidFill>
                </a:endParaRPr>
              </a:p>
              <a:p>
                <a:pPr algn="ctr">
                  <a:lnSpc>
                    <a:spcPct val="80000"/>
                  </a:lnSpc>
                </a:pPr>
                <a:endParaRPr lang="uk-UA" sz="1000" kern="0" spc="-40" dirty="0">
                  <a:solidFill>
                    <a:schemeClr val="tx1"/>
                  </a:solidFill>
                </a:endParaRPr>
              </a:p>
              <a:p>
                <a:pPr algn="ctr">
                  <a:lnSpc>
                    <a:spcPct val="80000"/>
                  </a:lnSpc>
                </a:pPr>
                <a:endParaRPr lang="uk-UA" sz="1000" kern="0" spc="-40" dirty="0">
                  <a:solidFill>
                    <a:schemeClr val="tx1"/>
                  </a:solidFill>
                </a:endParaRPr>
              </a:p>
              <a:p>
                <a:pPr algn="ctr">
                  <a:lnSpc>
                    <a:spcPct val="80000"/>
                  </a:lnSpc>
                </a:pPr>
                <a:endParaRPr lang="uk-UA" sz="1000" kern="0" spc="-40" dirty="0">
                  <a:solidFill>
                    <a:schemeClr val="tx1"/>
                  </a:solidFill>
                </a:endParaRPr>
              </a:p>
              <a:p>
                <a:pPr algn="ctr">
                  <a:lnSpc>
                    <a:spcPct val="80000"/>
                  </a:lnSpc>
                </a:pPr>
                <a:endParaRPr lang="uk-UA" sz="1000" kern="0" spc="-40" dirty="0">
                  <a:solidFill>
                    <a:schemeClr val="tx1"/>
                  </a:solidFill>
                </a:endParaRPr>
              </a:p>
              <a:p>
                <a:pPr algn="ctr">
                  <a:lnSpc>
                    <a:spcPct val="80000"/>
                  </a:lnSpc>
                </a:pPr>
                <a:endParaRPr lang="uk-UA" sz="1000" kern="0" spc="-40" dirty="0">
                  <a:solidFill>
                    <a:schemeClr val="tx1"/>
                  </a:solidFill>
                </a:endParaRPr>
              </a:p>
              <a:p>
                <a:pPr algn="ctr">
                  <a:lnSpc>
                    <a:spcPct val="80000"/>
                  </a:lnSpc>
                </a:pPr>
                <a:endParaRPr lang="uk-UA" sz="1000" kern="0" spc="-40" dirty="0">
                  <a:solidFill>
                    <a:schemeClr val="tx1"/>
                  </a:solidFill>
                </a:endParaRPr>
              </a:p>
              <a:p>
                <a:pPr algn="ctr">
                  <a:lnSpc>
                    <a:spcPct val="80000"/>
                  </a:lnSpc>
                </a:pPr>
                <a:endParaRPr lang="uk-UA" sz="1000" kern="0" spc="-40" dirty="0">
                  <a:solidFill>
                    <a:schemeClr val="tx1"/>
                  </a:solidFill>
                </a:endParaRPr>
              </a:p>
            </p:txBody>
          </p:sp>
          <p:sp useBgFill="1">
            <p:nvSpPr>
              <p:cNvPr id="53" name="Прямокутник: округлені кути 52">
                <a:extLst>
                  <a:ext uri="{FF2B5EF4-FFF2-40B4-BE49-F238E27FC236}">
                    <a16:creationId xmlns:a16="http://schemas.microsoft.com/office/drawing/2014/main" id="{9F35CC05-6D04-2A06-EE75-09A0FB81AD78}"/>
                  </a:ext>
                </a:extLst>
              </p:cNvPr>
              <p:cNvSpPr/>
              <p:nvPr/>
            </p:nvSpPr>
            <p:spPr>
              <a:xfrm>
                <a:off x="3827274" y="663562"/>
                <a:ext cx="1115119" cy="1980000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accent6"/>
                </a:solidFill>
                <a:prstDash val="dashDot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36000" rIns="0" bIns="36000" rtlCol="0" anchor="t" anchorCtr="0"/>
              <a:lstStyle/>
              <a:p>
                <a:pPr algn="ctr">
                  <a:lnSpc>
                    <a:spcPct val="80000"/>
                  </a:lnSpc>
                </a:pPr>
                <a:endParaRPr lang="uk-UA" sz="1000" kern="0" spc="-40" dirty="0">
                  <a:solidFill>
                    <a:schemeClr val="tx1"/>
                  </a:solidFill>
                </a:endParaRPr>
              </a:p>
              <a:p>
                <a:pPr algn="ctr">
                  <a:lnSpc>
                    <a:spcPct val="80000"/>
                  </a:lnSpc>
                </a:pPr>
                <a:endParaRPr lang="uk-UA" sz="1000" kern="0" spc="-40" dirty="0">
                  <a:solidFill>
                    <a:schemeClr val="tx1"/>
                  </a:solidFill>
                </a:endParaRPr>
              </a:p>
              <a:p>
                <a:pPr algn="ctr">
                  <a:lnSpc>
                    <a:spcPct val="80000"/>
                  </a:lnSpc>
                </a:pPr>
                <a:endParaRPr lang="uk-UA" sz="1000" kern="0" spc="-40" dirty="0">
                  <a:solidFill>
                    <a:schemeClr val="tx1"/>
                  </a:solidFill>
                </a:endParaRPr>
              </a:p>
              <a:p>
                <a:pPr algn="ctr">
                  <a:lnSpc>
                    <a:spcPct val="80000"/>
                  </a:lnSpc>
                </a:pPr>
                <a:endParaRPr lang="uk-UA" sz="1000" kern="0" spc="-40" dirty="0">
                  <a:solidFill>
                    <a:schemeClr val="tx1"/>
                  </a:solidFill>
                </a:endParaRPr>
              </a:p>
              <a:p>
                <a:pPr algn="ctr">
                  <a:lnSpc>
                    <a:spcPct val="80000"/>
                  </a:lnSpc>
                </a:pPr>
                <a:endParaRPr lang="uk-UA" sz="1000" kern="0" spc="-40" dirty="0">
                  <a:solidFill>
                    <a:schemeClr val="tx1"/>
                  </a:solidFill>
                </a:endParaRPr>
              </a:p>
              <a:p>
                <a:pPr algn="ctr">
                  <a:lnSpc>
                    <a:spcPct val="80000"/>
                  </a:lnSpc>
                </a:pPr>
                <a:endParaRPr lang="uk-UA" sz="1000" kern="0" spc="-40" dirty="0">
                  <a:solidFill>
                    <a:schemeClr val="tx1"/>
                  </a:solidFill>
                </a:endParaRPr>
              </a:p>
              <a:p>
                <a:pPr algn="ctr">
                  <a:lnSpc>
                    <a:spcPct val="80000"/>
                  </a:lnSpc>
                </a:pPr>
                <a:endParaRPr lang="uk-UA" sz="1000" kern="0" spc="-40" dirty="0">
                  <a:solidFill>
                    <a:schemeClr val="tx1"/>
                  </a:solidFill>
                </a:endParaRPr>
              </a:p>
              <a:p>
                <a:pPr algn="ctr">
                  <a:lnSpc>
                    <a:spcPct val="80000"/>
                  </a:lnSpc>
                </a:pPr>
                <a:endParaRPr lang="uk-UA" sz="1000" kern="0" spc="-40" dirty="0">
                  <a:solidFill>
                    <a:schemeClr val="tx1"/>
                  </a:solidFill>
                </a:endParaRPr>
              </a:p>
              <a:p>
                <a:pPr algn="ctr">
                  <a:lnSpc>
                    <a:spcPct val="80000"/>
                  </a:lnSpc>
                </a:pPr>
                <a:endParaRPr lang="uk-UA" sz="1000" kern="0" spc="-40" dirty="0">
                  <a:solidFill>
                    <a:schemeClr val="tx1"/>
                  </a:solidFill>
                </a:endParaRPr>
              </a:p>
              <a:p>
                <a:pPr algn="ctr">
                  <a:lnSpc>
                    <a:spcPct val="80000"/>
                  </a:lnSpc>
                </a:pPr>
                <a:endParaRPr lang="uk-UA" sz="1000" kern="0" spc="-40" dirty="0">
                  <a:solidFill>
                    <a:schemeClr val="tx1"/>
                  </a:solidFill>
                </a:endParaRPr>
              </a:p>
            </p:txBody>
          </p:sp>
          <p:sp useBgFill="1">
            <p:nvSpPr>
              <p:cNvPr id="51" name="Прямокутник: округлені кути 50">
                <a:extLst>
                  <a:ext uri="{FF2B5EF4-FFF2-40B4-BE49-F238E27FC236}">
                    <a16:creationId xmlns:a16="http://schemas.microsoft.com/office/drawing/2014/main" id="{0FC20F3F-DF53-1F8D-CC4D-E8F1C3E07AE7}"/>
                  </a:ext>
                </a:extLst>
              </p:cNvPr>
              <p:cNvSpPr/>
              <p:nvPr/>
            </p:nvSpPr>
            <p:spPr>
              <a:xfrm>
                <a:off x="2660327" y="663562"/>
                <a:ext cx="1115119" cy="1980000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accent6"/>
                </a:solidFill>
                <a:prstDash val="dashDot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36000" rIns="0" bIns="36000" rtlCol="0" anchor="t" anchorCtr="0"/>
              <a:lstStyle/>
              <a:p>
                <a:pPr algn="ctr">
                  <a:lnSpc>
                    <a:spcPct val="80000"/>
                  </a:lnSpc>
                </a:pPr>
                <a:endParaRPr lang="uk-UA" sz="1000" kern="0" spc="-40" dirty="0">
                  <a:solidFill>
                    <a:schemeClr val="tx1"/>
                  </a:solidFill>
                </a:endParaRPr>
              </a:p>
              <a:p>
                <a:pPr algn="ctr">
                  <a:lnSpc>
                    <a:spcPct val="80000"/>
                  </a:lnSpc>
                </a:pPr>
                <a:endParaRPr lang="uk-UA" sz="1000" kern="0" spc="-40" dirty="0">
                  <a:solidFill>
                    <a:schemeClr val="tx1"/>
                  </a:solidFill>
                </a:endParaRPr>
              </a:p>
              <a:p>
                <a:pPr algn="ctr">
                  <a:lnSpc>
                    <a:spcPct val="80000"/>
                  </a:lnSpc>
                </a:pPr>
                <a:endParaRPr lang="uk-UA" sz="1000" kern="0" spc="-40" dirty="0">
                  <a:solidFill>
                    <a:schemeClr val="tx1"/>
                  </a:solidFill>
                </a:endParaRPr>
              </a:p>
              <a:p>
                <a:pPr algn="ctr">
                  <a:lnSpc>
                    <a:spcPct val="80000"/>
                  </a:lnSpc>
                </a:pPr>
                <a:endParaRPr lang="uk-UA" sz="1000" kern="0" spc="-40" dirty="0">
                  <a:solidFill>
                    <a:schemeClr val="tx1"/>
                  </a:solidFill>
                </a:endParaRPr>
              </a:p>
              <a:p>
                <a:pPr algn="ctr">
                  <a:lnSpc>
                    <a:spcPct val="80000"/>
                  </a:lnSpc>
                </a:pPr>
                <a:endParaRPr lang="uk-UA" sz="1000" kern="0" spc="-40" dirty="0">
                  <a:solidFill>
                    <a:schemeClr val="tx1"/>
                  </a:solidFill>
                </a:endParaRPr>
              </a:p>
              <a:p>
                <a:pPr algn="ctr">
                  <a:lnSpc>
                    <a:spcPct val="80000"/>
                  </a:lnSpc>
                </a:pPr>
                <a:endParaRPr lang="uk-UA" sz="1000" kern="0" spc="-40" dirty="0">
                  <a:solidFill>
                    <a:schemeClr val="tx1"/>
                  </a:solidFill>
                </a:endParaRPr>
              </a:p>
              <a:p>
                <a:pPr algn="ctr">
                  <a:lnSpc>
                    <a:spcPct val="80000"/>
                  </a:lnSpc>
                </a:pPr>
                <a:endParaRPr lang="uk-UA" sz="1000" kern="0" spc="-40" dirty="0">
                  <a:solidFill>
                    <a:schemeClr val="tx1"/>
                  </a:solidFill>
                </a:endParaRPr>
              </a:p>
              <a:p>
                <a:pPr algn="ctr">
                  <a:lnSpc>
                    <a:spcPct val="80000"/>
                  </a:lnSpc>
                </a:pPr>
                <a:endParaRPr lang="uk-UA" sz="1000" kern="0" spc="-40" dirty="0">
                  <a:solidFill>
                    <a:schemeClr val="tx1"/>
                  </a:solidFill>
                </a:endParaRPr>
              </a:p>
              <a:p>
                <a:pPr algn="ctr">
                  <a:lnSpc>
                    <a:spcPct val="80000"/>
                  </a:lnSpc>
                </a:pPr>
                <a:endParaRPr lang="uk-UA" sz="1000" kern="0" spc="-40" dirty="0">
                  <a:solidFill>
                    <a:schemeClr val="tx1"/>
                  </a:solidFill>
                </a:endParaRPr>
              </a:p>
              <a:p>
                <a:pPr algn="ctr">
                  <a:lnSpc>
                    <a:spcPct val="80000"/>
                  </a:lnSpc>
                  <a:spcBef>
                    <a:spcPts val="200"/>
                  </a:spcBef>
                </a:pPr>
                <a:endParaRPr lang="uk-UA" sz="1000" kern="0" spc="-40" dirty="0">
                  <a:solidFill>
                    <a:schemeClr val="tx1"/>
                  </a:solidFill>
                </a:endParaRPr>
              </a:p>
            </p:txBody>
          </p:sp>
          <p:sp useBgFill="1">
            <p:nvSpPr>
              <p:cNvPr id="50" name="Прямокутник: округлені кути 49">
                <a:extLst>
                  <a:ext uri="{FF2B5EF4-FFF2-40B4-BE49-F238E27FC236}">
                    <a16:creationId xmlns:a16="http://schemas.microsoft.com/office/drawing/2014/main" id="{89B5EA46-AECE-85E5-5C60-C890553E3814}"/>
                  </a:ext>
                </a:extLst>
              </p:cNvPr>
              <p:cNvSpPr/>
              <p:nvPr/>
            </p:nvSpPr>
            <p:spPr>
              <a:xfrm>
                <a:off x="1478961" y="652183"/>
                <a:ext cx="1115119" cy="1980000"/>
              </a:xfrm>
              <a:prstGeom prst="roundRect">
                <a:avLst/>
              </a:prstGeom>
              <a:ln>
                <a:solidFill>
                  <a:schemeClr val="accent6"/>
                </a:solidFill>
                <a:prstDash val="dashDot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36000" rIns="0" bIns="36000" rtlCol="0" anchor="t" anchorCtr="0"/>
              <a:lstStyle/>
              <a:p>
                <a:pPr algn="ctr">
                  <a:lnSpc>
                    <a:spcPct val="80000"/>
                  </a:lnSpc>
                </a:pPr>
                <a:endParaRPr lang="uk-UA" sz="1000" spc="-31" dirty="0"/>
              </a:p>
              <a:p>
                <a:pPr algn="ctr">
                  <a:lnSpc>
                    <a:spcPct val="80000"/>
                  </a:lnSpc>
                </a:pPr>
                <a:endParaRPr lang="uk-UA" sz="1000" spc="-31" dirty="0"/>
              </a:p>
              <a:p>
                <a:pPr algn="ctr">
                  <a:lnSpc>
                    <a:spcPct val="80000"/>
                  </a:lnSpc>
                </a:pPr>
                <a:endParaRPr lang="uk-UA" sz="1000" spc="-31" dirty="0"/>
              </a:p>
              <a:p>
                <a:pPr algn="ctr">
                  <a:lnSpc>
                    <a:spcPct val="80000"/>
                  </a:lnSpc>
                </a:pPr>
                <a:endParaRPr lang="uk-UA" sz="1000" spc="-31" dirty="0"/>
              </a:p>
              <a:p>
                <a:pPr algn="ctr">
                  <a:lnSpc>
                    <a:spcPct val="80000"/>
                  </a:lnSpc>
                </a:pPr>
                <a:endParaRPr lang="uk-UA" sz="1000" spc="-31" dirty="0"/>
              </a:p>
              <a:p>
                <a:pPr algn="ctr">
                  <a:lnSpc>
                    <a:spcPct val="80000"/>
                  </a:lnSpc>
                </a:pPr>
                <a:endParaRPr lang="uk-UA" sz="1000" spc="-31" dirty="0"/>
              </a:p>
              <a:p>
                <a:pPr algn="ctr">
                  <a:lnSpc>
                    <a:spcPct val="80000"/>
                  </a:lnSpc>
                </a:pPr>
                <a:endParaRPr lang="uk-UA" sz="1000" spc="-31" dirty="0"/>
              </a:p>
              <a:p>
                <a:pPr algn="ctr">
                  <a:lnSpc>
                    <a:spcPct val="80000"/>
                  </a:lnSpc>
                </a:pPr>
                <a:endParaRPr lang="uk-UA" sz="1000" spc="-31" dirty="0"/>
              </a:p>
              <a:p>
                <a:pPr algn="ctr">
                  <a:lnSpc>
                    <a:spcPct val="80000"/>
                  </a:lnSpc>
                </a:pPr>
                <a:endParaRPr lang="uk-UA" sz="1000" spc="-31" dirty="0"/>
              </a:p>
            </p:txBody>
          </p:sp>
          <p:sp useBgFill="1">
            <p:nvSpPr>
              <p:cNvPr id="49" name="Прямокутник: округлені кути 48">
                <a:extLst>
                  <a:ext uri="{FF2B5EF4-FFF2-40B4-BE49-F238E27FC236}">
                    <a16:creationId xmlns:a16="http://schemas.microsoft.com/office/drawing/2014/main" id="{2DC37C6E-9A28-C9C9-6AAE-19AB7A57F24E}"/>
                  </a:ext>
                </a:extLst>
              </p:cNvPr>
              <p:cNvSpPr/>
              <p:nvPr/>
            </p:nvSpPr>
            <p:spPr>
              <a:xfrm>
                <a:off x="304412" y="661613"/>
                <a:ext cx="1115119" cy="1979189"/>
              </a:xfrm>
              <a:prstGeom prst="roundRect">
                <a:avLst/>
              </a:prstGeom>
              <a:ln>
                <a:solidFill>
                  <a:schemeClr val="accent6"/>
                </a:solidFill>
                <a:prstDash val="dashDot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36000" rIns="0" bIns="36000" rtlCol="0" anchor="t" anchorCtr="0"/>
              <a:lstStyle/>
              <a:p>
                <a:pPr lvl="0" algn="ctr">
                  <a:lnSpc>
                    <a:spcPct val="80000"/>
                  </a:lnSpc>
                </a:pPr>
                <a:endParaRPr lang="uk-UA" sz="1000" kern="0" spc="-40" dirty="0">
                  <a:solidFill>
                    <a:schemeClr val="tx1"/>
                  </a:solidFill>
                </a:endParaRPr>
              </a:p>
              <a:p>
                <a:pPr lvl="0" algn="ctr">
                  <a:lnSpc>
                    <a:spcPct val="80000"/>
                  </a:lnSpc>
                </a:pPr>
                <a:endParaRPr lang="uk-UA" sz="1000" kern="0" spc="-40" dirty="0">
                  <a:solidFill>
                    <a:schemeClr val="tx1"/>
                  </a:solidFill>
                </a:endParaRPr>
              </a:p>
              <a:p>
                <a:pPr lvl="0" algn="ctr">
                  <a:lnSpc>
                    <a:spcPct val="80000"/>
                  </a:lnSpc>
                </a:pPr>
                <a:endParaRPr lang="uk-UA" sz="1000" kern="0" spc="-40" dirty="0">
                  <a:solidFill>
                    <a:schemeClr val="tx1"/>
                  </a:solidFill>
                </a:endParaRPr>
              </a:p>
              <a:p>
                <a:pPr lvl="0" algn="ctr">
                  <a:lnSpc>
                    <a:spcPct val="80000"/>
                  </a:lnSpc>
                </a:pPr>
                <a:endParaRPr lang="uk-UA" sz="1000" kern="0" spc="-40" dirty="0">
                  <a:solidFill>
                    <a:schemeClr val="tx1"/>
                  </a:solidFill>
                </a:endParaRPr>
              </a:p>
              <a:p>
                <a:pPr lvl="0" algn="ctr">
                  <a:lnSpc>
                    <a:spcPct val="80000"/>
                  </a:lnSpc>
                </a:pPr>
                <a:endParaRPr lang="uk-UA" sz="1000" kern="0" spc="-40" dirty="0">
                  <a:solidFill>
                    <a:schemeClr val="tx1"/>
                  </a:solidFill>
                </a:endParaRPr>
              </a:p>
              <a:p>
                <a:pPr lvl="0" algn="ctr">
                  <a:lnSpc>
                    <a:spcPct val="80000"/>
                  </a:lnSpc>
                </a:pPr>
                <a:endParaRPr lang="uk-UA" sz="1000" kern="0" spc="-40" dirty="0">
                  <a:solidFill>
                    <a:schemeClr val="tx1"/>
                  </a:solidFill>
                </a:endParaRPr>
              </a:p>
              <a:p>
                <a:pPr lvl="0" algn="ctr">
                  <a:lnSpc>
                    <a:spcPct val="80000"/>
                  </a:lnSpc>
                </a:pPr>
                <a:endParaRPr lang="uk-UA" sz="1000" kern="0" spc="-40" dirty="0">
                  <a:solidFill>
                    <a:schemeClr val="tx1"/>
                  </a:solidFill>
                </a:endParaRPr>
              </a:p>
              <a:p>
                <a:pPr lvl="0" algn="ctr">
                  <a:lnSpc>
                    <a:spcPct val="80000"/>
                  </a:lnSpc>
                </a:pPr>
                <a:endParaRPr lang="uk-UA" sz="1000" kern="0" spc="-40" dirty="0">
                  <a:solidFill>
                    <a:schemeClr val="tx1"/>
                  </a:solidFill>
                </a:endParaRPr>
              </a:p>
              <a:p>
                <a:pPr indent="180000" algn="ctr">
                  <a:lnSpc>
                    <a:spcPct val="80000"/>
                  </a:lnSpc>
                </a:pPr>
                <a:endParaRPr lang="uk-UA" sz="1000" kern="0" spc="-40" dirty="0">
                  <a:solidFill>
                    <a:schemeClr val="tx1"/>
                  </a:solidFill>
                </a:endParaRPr>
              </a:p>
              <a:p>
                <a:pPr indent="180000" algn="ctr">
                  <a:lnSpc>
                    <a:spcPct val="80000"/>
                  </a:lnSpc>
                </a:pPr>
                <a:endParaRPr lang="uk-UA" sz="1000" kern="0" spc="-40" dirty="0">
                  <a:solidFill>
                    <a:schemeClr val="tx1"/>
                  </a:solidFill>
                </a:endParaRPr>
              </a:p>
              <a:p>
                <a:pPr algn="ctr">
                  <a:lnSpc>
                    <a:spcPct val="80000"/>
                  </a:lnSpc>
                </a:pPr>
                <a:endParaRPr lang="uk-UA" sz="1000" kern="0" spc="-40" dirty="0">
                  <a:solidFill>
                    <a:schemeClr val="tx1"/>
                  </a:solidFill>
                </a:endParaRPr>
              </a:p>
            </p:txBody>
          </p:sp>
          <p:graphicFrame>
            <p:nvGraphicFramePr>
              <p:cNvPr id="6" name="Схема 5">
                <a:extLst>
                  <a:ext uri="{FF2B5EF4-FFF2-40B4-BE49-F238E27FC236}">
                    <a16:creationId xmlns:a16="http://schemas.microsoft.com/office/drawing/2014/main" id="{CC707D41-FE98-43CC-2FDE-2BB68DD21BF8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767656061"/>
                  </p:ext>
                </p:extLst>
              </p:nvPr>
            </p:nvGraphicFramePr>
            <p:xfrm>
              <a:off x="406001" y="745023"/>
              <a:ext cx="9261987" cy="1202551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3" r:lo="rId4" r:qs="rId5" r:cs="rId6"/>
              </a:graphicData>
            </a:graphic>
          </p:graphicFrame>
          <p:sp useBgFill="1"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9B42634-AE13-E53A-B96A-624BB9DF8B92}"/>
                  </a:ext>
                </a:extLst>
              </p:cNvPr>
              <p:cNvSpPr txBox="1"/>
              <p:nvPr/>
            </p:nvSpPr>
            <p:spPr>
              <a:xfrm>
                <a:off x="6222946" y="725446"/>
                <a:ext cx="1147288" cy="167225"/>
              </a:xfrm>
              <a:prstGeom prst="rect">
                <a:avLst/>
              </a:prstGeom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uk-UA" sz="1200" b="1" spc="-31" dirty="0">
                    <a:solidFill>
                      <a:srgbClr val="003D79"/>
                    </a:solidFill>
                  </a:rPr>
                  <a:t>150 млн гривень</a:t>
                </a:r>
              </a:p>
            </p:txBody>
          </p:sp>
          <p:sp>
            <p:nvSpPr>
              <p:cNvPr id="27" name="Прямокутник 26">
                <a:extLst>
                  <a:ext uri="{FF2B5EF4-FFF2-40B4-BE49-F238E27FC236}">
                    <a16:creationId xmlns:a16="http://schemas.microsoft.com/office/drawing/2014/main" id="{9C25B853-C214-E883-2F48-B512AF82CAE6}"/>
                  </a:ext>
                </a:extLst>
              </p:cNvPr>
              <p:cNvSpPr/>
              <p:nvPr/>
            </p:nvSpPr>
            <p:spPr>
              <a:xfrm>
                <a:off x="6282146" y="811863"/>
                <a:ext cx="1182195" cy="82259"/>
              </a:xfrm>
              <a:prstGeom prst="rect">
                <a:avLst/>
              </a:pr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/>
              <a:lstStyle/>
              <a:p>
                <a:pPr>
                  <a:lnSpc>
                    <a:spcPct val="90000"/>
                  </a:lnSpc>
                </a:pPr>
                <a:endParaRPr lang="uk-UA" dirty="0"/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A6686A61-DCCA-5C86-4FB8-7722274CB6AE}"/>
                  </a:ext>
                </a:extLst>
              </p:cNvPr>
              <p:cNvSpPr txBox="1"/>
              <p:nvPr/>
            </p:nvSpPr>
            <p:spPr>
              <a:xfrm>
                <a:off x="7322648" y="682811"/>
                <a:ext cx="1182195" cy="33342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uk-UA" sz="1200" b="1" spc="-31" dirty="0">
                    <a:solidFill>
                      <a:srgbClr val="003D79"/>
                    </a:solidFill>
                  </a:rPr>
                  <a:t>від суми </a:t>
                </a:r>
              </a:p>
              <a:p>
                <a:pPr algn="ctr">
                  <a:lnSpc>
                    <a:spcPct val="90000"/>
                  </a:lnSpc>
                </a:pPr>
                <a:r>
                  <a:rPr lang="uk-UA" sz="1200" b="1" spc="-31" dirty="0">
                    <a:solidFill>
                      <a:srgbClr val="003D79"/>
                    </a:solidFill>
                  </a:rPr>
                  <a:t>вимоги</a:t>
                </a: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7AE216DA-9EE1-72FB-F8B6-78A8A5CBFED1}"/>
                  </a:ext>
                </a:extLst>
              </p:cNvPr>
              <p:cNvSpPr txBox="1"/>
              <p:nvPr/>
            </p:nvSpPr>
            <p:spPr>
              <a:xfrm>
                <a:off x="8581395" y="679792"/>
                <a:ext cx="1150447" cy="4257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>
                  <a:lnSpc>
                    <a:spcPct val="90000"/>
                  </a:lnSpc>
                  <a:defRPr sz="1200" b="1" spc="-30">
                    <a:solidFill>
                      <a:srgbClr val="003D79"/>
                    </a:solidFill>
                  </a:defRPr>
                </a:lvl1pPr>
                <a:lvl2pPr>
                  <a:defRPr>
                    <a:solidFill>
                      <a:schemeClr val="tx1"/>
                    </a:solidFill>
                  </a:defRPr>
                </a:lvl2pPr>
                <a:lvl3pPr>
                  <a:defRPr>
                    <a:solidFill>
                      <a:schemeClr val="tx1"/>
                    </a:solidFill>
                  </a:defRPr>
                </a:lvl3pPr>
                <a:lvl4pPr>
                  <a:defRPr>
                    <a:solidFill>
                      <a:schemeClr val="tx1"/>
                    </a:solidFill>
                  </a:defRPr>
                </a:lvl4pPr>
                <a:lvl5pPr>
                  <a:defRPr>
                    <a:solidFill>
                      <a:schemeClr val="tx1"/>
                    </a:solidFill>
                  </a:defRPr>
                </a:lvl5pPr>
                <a:lvl6pPr>
                  <a:defRPr>
                    <a:solidFill>
                      <a:schemeClr val="tx1"/>
                    </a:solidFill>
                  </a:defRPr>
                </a:lvl6pPr>
                <a:lvl7pPr>
                  <a:defRPr>
                    <a:solidFill>
                      <a:schemeClr val="tx1"/>
                    </a:solidFill>
                  </a:defRPr>
                </a:lvl7pPr>
                <a:lvl8pPr>
                  <a:defRPr>
                    <a:solidFill>
                      <a:schemeClr val="tx1"/>
                    </a:solidFill>
                  </a:defRPr>
                </a:lvl8pPr>
                <a:lvl9pPr>
                  <a:defRPr>
                    <a:solidFill>
                      <a:schemeClr val="tx1"/>
                    </a:solidFill>
                  </a:defRPr>
                </a:lvl9pPr>
              </a:lstStyle>
              <a:p>
                <a:pPr algn="ctr"/>
                <a:r>
                  <a:rPr lang="uk-UA" dirty="0"/>
                  <a:t>зменшення %  до13%</a:t>
                </a: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1F0F09A5-9403-CDAF-E449-FCEB8F77E1B6}"/>
                  </a:ext>
                </a:extLst>
              </p:cNvPr>
              <p:cNvSpPr txBox="1"/>
              <p:nvPr/>
            </p:nvSpPr>
            <p:spPr>
              <a:xfrm>
                <a:off x="217988" y="682811"/>
                <a:ext cx="1182195" cy="2595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>
                  <a:lnSpc>
                    <a:spcPct val="90000"/>
                  </a:lnSpc>
                  <a:defRPr sz="1200" b="1" spc="-30">
                    <a:solidFill>
                      <a:srgbClr val="003D79"/>
                    </a:solidFill>
                  </a:defRPr>
                </a:lvl1pPr>
                <a:lvl2pPr>
                  <a:defRPr>
                    <a:solidFill>
                      <a:schemeClr val="tx1"/>
                    </a:solidFill>
                  </a:defRPr>
                </a:lvl2pPr>
                <a:lvl3pPr>
                  <a:defRPr>
                    <a:solidFill>
                      <a:schemeClr val="tx1"/>
                    </a:solidFill>
                  </a:defRPr>
                </a:lvl3pPr>
                <a:lvl4pPr>
                  <a:defRPr>
                    <a:solidFill>
                      <a:schemeClr val="tx1"/>
                    </a:solidFill>
                  </a:defRPr>
                </a:lvl4pPr>
                <a:lvl5pPr>
                  <a:defRPr>
                    <a:solidFill>
                      <a:schemeClr val="tx1"/>
                    </a:solidFill>
                  </a:defRPr>
                </a:lvl5pPr>
                <a:lvl6pPr>
                  <a:defRPr>
                    <a:solidFill>
                      <a:schemeClr val="tx1"/>
                    </a:solidFill>
                  </a:defRPr>
                </a:lvl6pPr>
                <a:lvl7pPr>
                  <a:defRPr>
                    <a:solidFill>
                      <a:schemeClr val="tx1"/>
                    </a:solidFill>
                  </a:defRPr>
                </a:lvl7pPr>
                <a:lvl8pPr>
                  <a:defRPr>
                    <a:solidFill>
                      <a:schemeClr val="tx1"/>
                    </a:solidFill>
                  </a:defRPr>
                </a:lvl8pPr>
                <a:lvl9pPr>
                  <a:defRPr>
                    <a:solidFill>
                      <a:schemeClr val="tx1"/>
                    </a:solidFill>
                  </a:defRPr>
                </a:lvl9pPr>
              </a:lstStyle>
              <a:p>
                <a:pPr algn="ctr"/>
                <a:r>
                  <a:rPr lang="uk-UA" dirty="0"/>
                  <a:t>14 грудня 2023</a:t>
                </a: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1F39E517-3AEF-2B09-B33C-3A32FCE80E28}"/>
                  </a:ext>
                </a:extLst>
              </p:cNvPr>
              <p:cNvSpPr txBox="1"/>
              <p:nvPr/>
            </p:nvSpPr>
            <p:spPr>
              <a:xfrm>
                <a:off x="629805" y="1289686"/>
                <a:ext cx="58674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uk-UA" sz="1200" b="1" spc="-31" dirty="0">
                    <a:solidFill>
                      <a:srgbClr val="003D79"/>
                    </a:solidFill>
                  </a:rPr>
                  <a:t>2023</a:t>
                </a: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E4BB33CF-32B8-991D-58D8-E7B7D548E333}"/>
                  </a:ext>
                </a:extLst>
              </p:cNvPr>
              <p:cNvSpPr txBox="1"/>
              <p:nvPr/>
            </p:nvSpPr>
            <p:spPr>
              <a:xfrm>
                <a:off x="1428102" y="652183"/>
                <a:ext cx="1321024" cy="4257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>
                  <a:lnSpc>
                    <a:spcPct val="90000"/>
                  </a:lnSpc>
                  <a:defRPr sz="1200" b="1" spc="-30">
                    <a:solidFill>
                      <a:srgbClr val="003D79"/>
                    </a:solidFill>
                  </a:defRPr>
                </a:lvl1pPr>
                <a:lvl2pPr>
                  <a:defRPr>
                    <a:solidFill>
                      <a:schemeClr val="tx1"/>
                    </a:solidFill>
                  </a:defRPr>
                </a:lvl2pPr>
                <a:lvl3pPr>
                  <a:defRPr>
                    <a:solidFill>
                      <a:schemeClr val="tx1"/>
                    </a:solidFill>
                  </a:defRPr>
                </a:lvl3pPr>
                <a:lvl4pPr>
                  <a:defRPr>
                    <a:solidFill>
                      <a:schemeClr val="tx1"/>
                    </a:solidFill>
                  </a:defRPr>
                </a:lvl4pPr>
                <a:lvl5pPr>
                  <a:defRPr>
                    <a:solidFill>
                      <a:schemeClr val="tx1"/>
                    </a:solidFill>
                  </a:defRPr>
                </a:lvl5pPr>
                <a:lvl6pPr>
                  <a:defRPr>
                    <a:solidFill>
                      <a:schemeClr val="tx1"/>
                    </a:solidFill>
                  </a:defRPr>
                </a:lvl6pPr>
                <a:lvl7pPr>
                  <a:defRPr>
                    <a:solidFill>
                      <a:schemeClr val="tx1"/>
                    </a:solidFill>
                  </a:defRPr>
                </a:lvl7pPr>
                <a:lvl8pPr>
                  <a:defRPr>
                    <a:solidFill>
                      <a:schemeClr val="tx1"/>
                    </a:solidFill>
                  </a:defRPr>
                </a:lvl8pPr>
                <a:lvl9pPr>
                  <a:defRPr>
                    <a:solidFill>
                      <a:schemeClr val="tx1"/>
                    </a:solidFill>
                  </a:defRPr>
                </a:lvl9pPr>
              </a:lstStyle>
              <a:p>
                <a:pPr algn="ctr"/>
                <a:r>
                  <a:rPr lang="uk-UA" dirty="0"/>
                  <a:t>Підтримка </a:t>
                </a:r>
              </a:p>
              <a:p>
                <a:pPr algn="ctr"/>
                <a:r>
                  <a:rPr lang="uk-UA" dirty="0"/>
                  <a:t>виробників</a:t>
                </a:r>
              </a:p>
            </p:txBody>
          </p:sp>
          <p:sp useBgFill="1"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0103A47A-907C-062B-167C-325487E1148B}"/>
                  </a:ext>
                </a:extLst>
              </p:cNvPr>
              <p:cNvSpPr txBox="1"/>
              <p:nvPr/>
            </p:nvSpPr>
            <p:spPr>
              <a:xfrm>
                <a:off x="3846036" y="1972085"/>
                <a:ext cx="1098724" cy="59657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>
                <a:defPPr>
                  <a:defRPr lang="en-US"/>
                </a:defPPr>
                <a:lvl1pPr algn="ctr">
                  <a:lnSpc>
                    <a:spcPct val="80000"/>
                  </a:lnSpc>
                  <a:defRPr sz="1200" b="1" spc="-30">
                    <a:latin typeface="Aptos" panose="020B0004020202020204" pitchFamily="34" charset="0"/>
                  </a:defRPr>
                </a:lvl1pPr>
              </a:lstStyle>
              <a:p>
                <a:r>
                  <a:rPr lang="uk-UA" dirty="0"/>
                  <a:t>154  договорів між ММСП і банками-факторами</a:t>
                </a:r>
              </a:p>
            </p:txBody>
          </p: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BEE7E073-A21C-4A94-8D30-B2414AC7BEC3}"/>
                  </a:ext>
                </a:extLst>
              </p:cNvPr>
              <p:cNvSpPr txBox="1"/>
              <p:nvPr/>
            </p:nvSpPr>
            <p:spPr>
              <a:xfrm>
                <a:off x="6207604" y="2034807"/>
                <a:ext cx="1089337" cy="44884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>
                <a:defPPr>
                  <a:defRPr lang="en-US"/>
                </a:defPPr>
                <a:lvl1pPr algn="ctr">
                  <a:lnSpc>
                    <a:spcPct val="80000"/>
                  </a:lnSpc>
                  <a:defRPr sz="1200" b="1" spc="-30">
                    <a:latin typeface="Aptos" panose="020B0004020202020204" pitchFamily="34" charset="0"/>
                  </a:defRPr>
                </a:lvl1pPr>
              </a:lstStyle>
              <a:p>
                <a:r>
                  <a:rPr lang="uk-UA" dirty="0"/>
                  <a:t>3,18 млрд. грн. загальний ліміт фінансування</a:t>
                </a:r>
              </a:p>
            </p:txBody>
          </p:sp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420F217E-2048-A5E2-0EFD-E470832CCA89}"/>
                  </a:ext>
                </a:extLst>
              </p:cNvPr>
              <p:cNvSpPr txBox="1"/>
              <p:nvPr/>
            </p:nvSpPr>
            <p:spPr>
              <a:xfrm>
                <a:off x="7487716" y="1997336"/>
                <a:ext cx="1015432" cy="44884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>
                <a:defPPr>
                  <a:defRPr lang="en-US"/>
                </a:defPPr>
                <a:lvl1pPr algn="ctr">
                  <a:lnSpc>
                    <a:spcPct val="80000"/>
                  </a:lnSpc>
                  <a:defRPr sz="1200" b="1" spc="-30">
                    <a:solidFill>
                      <a:srgbClr val="5DC64B"/>
                    </a:solidFill>
                  </a:defRPr>
                </a:lvl1pPr>
              </a:lstStyle>
              <a:p>
                <a:r>
                  <a:rPr lang="uk-UA" dirty="0">
                    <a:solidFill>
                      <a:schemeClr val="tx1"/>
                    </a:solidFill>
                    <a:latin typeface="Aptos" panose="020B0004020202020204" pitchFamily="34" charset="0"/>
                  </a:rPr>
                  <a:t>1 096 млн. грн. поточний факторинг</a:t>
                </a:r>
              </a:p>
            </p:txBody>
          </p:sp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352F22C6-2739-DDE1-E484-0470A38D4455}"/>
                  </a:ext>
                </a:extLst>
              </p:cNvPr>
              <p:cNvSpPr txBox="1"/>
              <p:nvPr/>
            </p:nvSpPr>
            <p:spPr>
              <a:xfrm>
                <a:off x="8578650" y="2016142"/>
                <a:ext cx="1089337" cy="44884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>
                <a:defPPr>
                  <a:defRPr lang="en-US"/>
                </a:defPPr>
                <a:lvl1pPr algn="ctr">
                  <a:lnSpc>
                    <a:spcPct val="80000"/>
                  </a:lnSpc>
                  <a:defRPr sz="1200" b="1" spc="-30">
                    <a:latin typeface="Aptos" panose="020B0004020202020204" pitchFamily="34" charset="0"/>
                  </a:defRPr>
                </a:lvl1pPr>
              </a:lstStyle>
              <a:p>
                <a:r>
                  <a:rPr lang="uk-UA" dirty="0"/>
                  <a:t>149,8 млн грн компенсація винагороди</a:t>
                </a:r>
              </a:p>
            </p:txBody>
          </p:sp>
          <p:sp useBgFill="1"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38BCA640-6B57-1649-1435-75459C3713B8}"/>
                  </a:ext>
                </a:extLst>
              </p:cNvPr>
              <p:cNvSpPr txBox="1"/>
              <p:nvPr/>
            </p:nvSpPr>
            <p:spPr>
              <a:xfrm>
                <a:off x="2775245" y="2006965"/>
                <a:ext cx="1098724" cy="44884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>
                <a:defPPr>
                  <a:defRPr lang="en-US"/>
                </a:defPPr>
                <a:lvl1pPr algn="ctr">
                  <a:lnSpc>
                    <a:spcPct val="80000"/>
                  </a:lnSpc>
                  <a:defRPr sz="1200" b="1" spc="-30">
                    <a:latin typeface="Aptos" panose="020B0004020202020204" pitchFamily="34" charset="0"/>
                  </a:defRPr>
                </a:lvl1pPr>
              </a:lstStyle>
              <a:p>
                <a:r>
                  <a:rPr lang="uk-UA" dirty="0"/>
                  <a:t>Залучено </a:t>
                </a:r>
              </a:p>
              <a:p>
                <a:r>
                  <a:rPr lang="uk-UA" dirty="0"/>
                  <a:t>11 банків-факторів</a:t>
                </a:r>
              </a:p>
            </p:txBody>
          </p:sp>
          <p:sp useBgFill="1">
            <p:nvSpPr>
              <p:cNvPr id="2" name="TextBox 1">
                <a:extLst>
                  <a:ext uri="{FF2B5EF4-FFF2-40B4-BE49-F238E27FC236}">
                    <a16:creationId xmlns:a16="http://schemas.microsoft.com/office/drawing/2014/main" id="{05C416D7-6448-0ED3-A755-8A4D5FD80C10}"/>
                  </a:ext>
                </a:extLst>
              </p:cNvPr>
              <p:cNvSpPr txBox="1"/>
              <p:nvPr/>
            </p:nvSpPr>
            <p:spPr>
              <a:xfrm>
                <a:off x="4999485" y="746394"/>
                <a:ext cx="1098724" cy="30110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>
                <a:defPPr>
                  <a:defRPr lang="en-US"/>
                </a:defPPr>
                <a:lvl1pPr algn="ctr">
                  <a:lnSpc>
                    <a:spcPct val="80000"/>
                  </a:lnSpc>
                  <a:defRPr sz="1200" b="1" spc="-30">
                    <a:solidFill>
                      <a:srgbClr val="5DC64B"/>
                    </a:solidFill>
                  </a:defRPr>
                </a:lvl1pPr>
              </a:lstStyle>
              <a:p>
                <a:r>
                  <a:rPr lang="uk-UA" dirty="0">
                    <a:solidFill>
                      <a:srgbClr val="003D79"/>
                    </a:solidFill>
                    <a:latin typeface="Aptos" panose="020B0004020202020204" pitchFamily="34" charset="0"/>
                  </a:rPr>
                  <a:t>Українські виробники</a:t>
                </a:r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D11429D-1D25-9306-FF8B-CB38A5D7DB96}"/>
                </a:ext>
              </a:extLst>
            </p:cNvPr>
            <p:cNvSpPr txBox="1"/>
            <p:nvPr/>
          </p:nvSpPr>
          <p:spPr>
            <a:xfrm>
              <a:off x="2500743" y="634168"/>
              <a:ext cx="1322068" cy="4257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lnSpc>
                  <a:spcPct val="90000"/>
                </a:lnSpc>
                <a:defRPr sz="1200" b="1" spc="-30">
                  <a:solidFill>
                    <a:srgbClr val="003D79"/>
                  </a:solidFill>
                </a:defRPr>
              </a:lvl1pPr>
              <a:lvl2pPr>
                <a:defRPr>
                  <a:solidFill>
                    <a:schemeClr val="tx1"/>
                  </a:solidFill>
                </a:defRPr>
              </a:lvl2pPr>
              <a:lvl3pPr>
                <a:defRPr>
                  <a:solidFill>
                    <a:schemeClr val="tx1"/>
                  </a:solidFill>
                </a:defRPr>
              </a:lvl3pPr>
              <a:lvl4pPr>
                <a:defRPr>
                  <a:solidFill>
                    <a:schemeClr val="tx1"/>
                  </a:solidFill>
                </a:defRPr>
              </a:lvl4pPr>
              <a:lvl5pPr>
                <a:defRPr>
                  <a:solidFill>
                    <a:schemeClr val="tx1"/>
                  </a:solidFill>
                </a:defRPr>
              </a:lvl5pPr>
              <a:lvl6pPr>
                <a:defRPr>
                  <a:solidFill>
                    <a:schemeClr val="tx1"/>
                  </a:solidFill>
                </a:defRPr>
              </a:lvl6pPr>
              <a:lvl7pPr>
                <a:defRPr>
                  <a:solidFill>
                    <a:schemeClr val="tx1"/>
                  </a:solidFill>
                </a:defRPr>
              </a:lvl7pPr>
              <a:lvl8pPr>
                <a:defRPr>
                  <a:solidFill>
                    <a:schemeClr val="tx1"/>
                  </a:solidFill>
                </a:defRPr>
              </a:lvl8pPr>
              <a:lvl9pPr>
                <a:defRPr>
                  <a:solidFill>
                    <a:schemeClr val="tx1"/>
                  </a:solidFill>
                </a:defRPr>
              </a:lvl9pPr>
            </a:lstStyle>
            <a:p>
              <a:pPr algn="ctr"/>
              <a:r>
                <a:rPr lang="uk-UA" dirty="0"/>
                <a:t>Механізм  фінансування</a:t>
              </a:r>
            </a:p>
          </p:txBody>
        </p:sp>
        <p:sp useBgFill="1">
          <p:nvSpPr>
            <p:cNvPr id="8" name="TextBox 7">
              <a:extLst>
                <a:ext uri="{FF2B5EF4-FFF2-40B4-BE49-F238E27FC236}">
                  <a16:creationId xmlns:a16="http://schemas.microsoft.com/office/drawing/2014/main" id="{23699D3A-05CF-F827-B8BA-F3A1FF00F251}"/>
                </a:ext>
              </a:extLst>
            </p:cNvPr>
            <p:cNvSpPr txBox="1"/>
            <p:nvPr/>
          </p:nvSpPr>
          <p:spPr>
            <a:xfrm>
              <a:off x="1413427" y="1866018"/>
              <a:ext cx="1099592" cy="59657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 algn="ctr">
                <a:lnSpc>
                  <a:spcPct val="80000"/>
                </a:lnSpc>
                <a:defRPr sz="1200" b="1" spc="-30">
                  <a:latin typeface="Aptos" panose="020B0004020202020204" pitchFamily="34" charset="0"/>
                </a:defRPr>
              </a:lvl1pPr>
            </a:lstStyle>
            <a:p>
              <a:endParaRPr lang="uk-UA" dirty="0"/>
            </a:p>
            <a:p>
              <a:r>
                <a:rPr lang="uk-UA" dirty="0"/>
                <a:t>Умови - ПКМУ від 24.01.2020 № 28</a:t>
              </a:r>
            </a:p>
          </p:txBody>
        </p:sp>
        <p:sp useBgFill="1">
          <p:nvSpPr>
            <p:cNvPr id="10" name="TextBox 9">
              <a:extLst>
                <a:ext uri="{FF2B5EF4-FFF2-40B4-BE49-F238E27FC236}">
                  <a16:creationId xmlns:a16="http://schemas.microsoft.com/office/drawing/2014/main" id="{495EDEF4-0D6F-5E25-C8EF-BCA5B14E3586}"/>
                </a:ext>
              </a:extLst>
            </p:cNvPr>
            <p:cNvSpPr txBox="1"/>
            <p:nvPr/>
          </p:nvSpPr>
          <p:spPr>
            <a:xfrm>
              <a:off x="4908562" y="2097005"/>
              <a:ext cx="1099592" cy="30110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 algn="ctr">
                <a:lnSpc>
                  <a:spcPct val="80000"/>
                </a:lnSpc>
                <a:defRPr sz="1200" b="1" spc="-30">
                  <a:latin typeface="Aptos" panose="020B0004020202020204" pitchFamily="34" charset="0"/>
                </a:defRPr>
              </a:lvl1pPr>
            </a:lstStyle>
            <a:p>
              <a:r>
                <a:rPr lang="en-US" dirty="0"/>
                <a:t>21</a:t>
              </a:r>
              <a:r>
                <a:rPr lang="uk-UA" dirty="0"/>
                <a:t> регіонів -учасників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AF9762F-E440-C95F-14F5-450457989E31}"/>
                </a:ext>
              </a:extLst>
            </p:cNvPr>
            <p:cNvSpPr txBox="1"/>
            <p:nvPr/>
          </p:nvSpPr>
          <p:spPr>
            <a:xfrm>
              <a:off x="3661648" y="644582"/>
              <a:ext cx="1322068" cy="4257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lnSpc>
                  <a:spcPct val="90000"/>
                </a:lnSpc>
                <a:defRPr sz="1200" b="1" spc="-30">
                  <a:solidFill>
                    <a:srgbClr val="003D79"/>
                  </a:solidFill>
                </a:defRPr>
              </a:lvl1pPr>
              <a:lvl2pPr>
                <a:defRPr>
                  <a:solidFill>
                    <a:schemeClr val="tx1"/>
                  </a:solidFill>
                </a:defRPr>
              </a:lvl2pPr>
              <a:lvl3pPr>
                <a:defRPr>
                  <a:solidFill>
                    <a:schemeClr val="tx1"/>
                  </a:solidFill>
                </a:defRPr>
              </a:lvl3pPr>
              <a:lvl4pPr>
                <a:defRPr>
                  <a:solidFill>
                    <a:schemeClr val="tx1"/>
                  </a:solidFill>
                </a:defRPr>
              </a:lvl4pPr>
              <a:lvl5pPr>
                <a:defRPr>
                  <a:solidFill>
                    <a:schemeClr val="tx1"/>
                  </a:solidFill>
                </a:defRPr>
              </a:lvl5pPr>
              <a:lvl6pPr>
                <a:defRPr>
                  <a:solidFill>
                    <a:schemeClr val="tx1"/>
                  </a:solidFill>
                </a:defRPr>
              </a:lvl6pPr>
              <a:lvl7pPr>
                <a:defRPr>
                  <a:solidFill>
                    <a:schemeClr val="tx1"/>
                  </a:solidFill>
                </a:defRPr>
              </a:lvl7pPr>
              <a:lvl8pPr>
                <a:defRPr>
                  <a:solidFill>
                    <a:schemeClr val="tx1"/>
                  </a:solidFill>
                </a:defRPr>
              </a:lvl8pPr>
              <a:lvl9pPr>
                <a:defRPr>
                  <a:solidFill>
                    <a:schemeClr val="tx1"/>
                  </a:solidFill>
                </a:defRPr>
              </a:lvl9pPr>
            </a:lstStyle>
            <a:p>
              <a:pPr algn="ctr"/>
              <a:r>
                <a:rPr lang="uk-UA" dirty="0"/>
                <a:t>Мікро-, малий, середній бізнес</a:t>
              </a:r>
            </a:p>
          </p:txBody>
        </p:sp>
        <p:sp useBgFill="1">
          <p:nvSpPr>
            <p:cNvPr id="16" name="TextBox 15">
              <a:extLst>
                <a:ext uri="{FF2B5EF4-FFF2-40B4-BE49-F238E27FC236}">
                  <a16:creationId xmlns:a16="http://schemas.microsoft.com/office/drawing/2014/main" id="{4818009F-2050-07C4-D73A-780E338AC30F}"/>
                </a:ext>
              </a:extLst>
            </p:cNvPr>
            <p:cNvSpPr txBox="1"/>
            <p:nvPr/>
          </p:nvSpPr>
          <p:spPr>
            <a:xfrm>
              <a:off x="257927" y="1887620"/>
              <a:ext cx="1099592" cy="44884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 algn="ctr">
                <a:lnSpc>
                  <a:spcPct val="80000"/>
                </a:lnSpc>
                <a:defRPr sz="1200" b="1" spc="-30">
                  <a:latin typeface="Aptos" panose="020B0004020202020204" pitchFamily="34" charset="0"/>
                </a:defRPr>
              </a:lvl1pPr>
            </a:lstStyle>
            <a:p>
              <a:endParaRPr lang="uk-UA" dirty="0"/>
            </a:p>
            <a:p>
              <a:r>
                <a:rPr lang="uk-UA" dirty="0"/>
                <a:t>Мінфін та Мінекономіки </a:t>
              </a:r>
            </a:p>
          </p:txBody>
        </p:sp>
      </p:grp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9A613A8-5171-F8BC-C702-4AC0335A1FA1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8833" t="5315" r="10703"/>
          <a:stretch>
            <a:fillRect/>
          </a:stretch>
        </p:blipFill>
        <p:spPr>
          <a:xfrm>
            <a:off x="4197097" y="2589496"/>
            <a:ext cx="5612124" cy="3646343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D52E7311-A4C3-1944-7352-67063055D97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37045" y="140278"/>
            <a:ext cx="2209056" cy="406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0835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B0D873AF-AA1C-B645-CF59-69F8B44DC662}"/>
              </a:ext>
            </a:extLst>
          </p:cNvPr>
          <p:cNvSpPr/>
          <p:nvPr/>
        </p:nvSpPr>
        <p:spPr>
          <a:xfrm>
            <a:off x="0" y="6496080"/>
            <a:ext cx="9906000" cy="361920"/>
          </a:xfrm>
          <a:prstGeom prst="rect">
            <a:avLst/>
          </a:prstGeom>
          <a:solidFill>
            <a:srgbClr val="5DC64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endParaRPr lang="uk-UA"/>
          </a:p>
        </p:txBody>
      </p:sp>
      <p:sp>
        <p:nvSpPr>
          <p:cNvPr id="6" name="Google Shape;118;p3">
            <a:extLst>
              <a:ext uri="{FF2B5EF4-FFF2-40B4-BE49-F238E27FC236}">
                <a16:creationId xmlns:a16="http://schemas.microsoft.com/office/drawing/2014/main" id="{A5658E68-154A-67D0-15AC-74948200D56D}"/>
              </a:ext>
            </a:extLst>
          </p:cNvPr>
          <p:cNvSpPr txBox="1"/>
          <p:nvPr/>
        </p:nvSpPr>
        <p:spPr>
          <a:xfrm>
            <a:off x="393292" y="229934"/>
            <a:ext cx="8023120" cy="522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93" tIns="0" rIns="0" bIns="0" anchor="ctr" anchorCtr="0">
            <a:noAutofit/>
          </a:bodyPr>
          <a:lstStyle/>
          <a:p>
            <a:pPr>
              <a:lnSpc>
                <a:spcPct val="90000"/>
              </a:lnSpc>
            </a:pPr>
            <a:r>
              <a:rPr lang="uk-UA" b="1" dirty="0">
                <a:solidFill>
                  <a:srgbClr val="5DC64B"/>
                </a:solidFill>
                <a:ea typeface="Calibri"/>
                <a:cs typeface="Calibri"/>
                <a:sym typeface="Calibri"/>
              </a:rPr>
              <a:t>Державна програма «Доступний факторинг»</a:t>
            </a:r>
          </a:p>
          <a:p>
            <a:pPr>
              <a:lnSpc>
                <a:spcPct val="90000"/>
              </a:lnSpc>
            </a:pPr>
            <a:r>
              <a:rPr lang="uk-UA" b="1" dirty="0">
                <a:solidFill>
                  <a:srgbClr val="1F3864"/>
                </a:solidFill>
                <a:ea typeface="Calibri"/>
                <a:cs typeface="Calibri"/>
                <a:sym typeface="Calibri"/>
              </a:rPr>
              <a:t>Фактори впливу на активність програми та </a:t>
            </a:r>
            <a:r>
              <a:rPr lang="uk-UA" b="1" dirty="0">
                <a:solidFill>
                  <a:srgbClr val="5DC64B"/>
                </a:solidFill>
                <a:ea typeface="Calibri"/>
                <a:cs typeface="Calibri"/>
                <a:sym typeface="Calibri"/>
              </a:rPr>
              <a:t>фінансові результати</a:t>
            </a:r>
            <a:endParaRPr lang="uk-UA" dirty="0">
              <a:solidFill>
                <a:srgbClr val="5DC64B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endParaRPr lang="uk-UA" sz="1200" b="1" spc="-31" dirty="0">
              <a:solidFill>
                <a:srgbClr val="002060"/>
              </a:solidFill>
              <a:sym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1CBF9D7-E9D1-0350-0E92-182BBB2F0F98}"/>
              </a:ext>
            </a:extLst>
          </p:cNvPr>
          <p:cNvSpPr txBox="1"/>
          <p:nvPr/>
        </p:nvSpPr>
        <p:spPr>
          <a:xfrm>
            <a:off x="308714" y="619483"/>
            <a:ext cx="7403639" cy="5252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85000"/>
              </a:lnSpc>
              <a:spcAft>
                <a:spcPts val="600"/>
              </a:spcAft>
            </a:pPr>
            <a:r>
              <a:rPr lang="uk-UA" sz="1100" spc="-3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Програма "Доступний факторинг" є важливим фінансовим інструментом підтримки підприємств. У 2024 році Фонд, завдяки тісній співпраці з банками та міністерствами, а також оперативним змінам у програмі, успішно подолав низку викликів, що впливали на її реалізацію, забезпечивши її стабільний розвиток, зосередившись на наступному.</a:t>
            </a:r>
          </a:p>
        </p:txBody>
      </p:sp>
      <p:graphicFrame>
        <p:nvGraphicFramePr>
          <p:cNvPr id="11" name="Схема 10">
            <a:extLst>
              <a:ext uri="{FF2B5EF4-FFF2-40B4-BE49-F238E27FC236}">
                <a16:creationId xmlns:a16="http://schemas.microsoft.com/office/drawing/2014/main" id="{7BC1A010-E444-A6DA-DD21-BCA5651E14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29315001"/>
              </p:ext>
            </p:extLst>
          </p:nvPr>
        </p:nvGraphicFramePr>
        <p:xfrm>
          <a:off x="427993" y="1135982"/>
          <a:ext cx="1877348" cy="19255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3" name="Прямокутник 22">
            <a:extLst>
              <a:ext uri="{FF2B5EF4-FFF2-40B4-BE49-F238E27FC236}">
                <a16:creationId xmlns:a16="http://schemas.microsoft.com/office/drawing/2014/main" id="{912655F5-F5A2-4712-3105-109B4E10F5F1}"/>
              </a:ext>
            </a:extLst>
          </p:cNvPr>
          <p:cNvSpPr/>
          <p:nvPr/>
        </p:nvSpPr>
        <p:spPr>
          <a:xfrm>
            <a:off x="447229" y="3107250"/>
            <a:ext cx="1858111" cy="3277769"/>
          </a:xfrm>
          <a:prstGeom prst="rect">
            <a:avLst/>
          </a:prstGeom>
          <a:ln>
            <a:solidFill>
              <a:srgbClr val="5DC64B"/>
            </a:solidFill>
            <a:prstDash val="dash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>
              <a:lnSpc>
                <a:spcPct val="85000"/>
              </a:lnSpc>
            </a:pPr>
            <a:r>
              <a:rPr lang="uk-UA" sz="1100" b="1" spc="-30" dirty="0"/>
              <a:t>Розширення участі банків та посилення конкуренції</a:t>
            </a:r>
            <a:endParaRPr lang="en-US" sz="1100" b="1" spc="-30" dirty="0"/>
          </a:p>
          <a:p>
            <a:pPr lvl="0" algn="just">
              <a:lnSpc>
                <a:spcPct val="85000"/>
              </a:lnSpc>
            </a:pPr>
            <a:r>
              <a:rPr lang="uk-UA" sz="1100" b="1" spc="-30" dirty="0"/>
              <a:t> </a:t>
            </a:r>
            <a:r>
              <a:rPr lang="uk-UA" sz="1100" spc="-30" dirty="0"/>
              <a:t>Ключовий гравець ринку факторингу, АТ "ПУМБ", який контролює 50% цього сегмента, підписав Договір співробітництва з ФРП лише наприкінці грудня 2024 році, і приєднався до роботи в програмі, що  пожвавило динаміку фінансування. </a:t>
            </a:r>
          </a:p>
          <a:p>
            <a:pPr lvl="0" algn="just">
              <a:lnSpc>
                <a:spcPct val="85000"/>
              </a:lnSpc>
            </a:pPr>
            <a:r>
              <a:rPr lang="uk-UA" sz="1100" spc="-30" dirty="0"/>
              <a:t>Фонд також залучив додаткових банків-партнерів і спільно з ними доопрацював умови участі. В результаті кількість фінансових установ, що активно працюють у програмі, </a:t>
            </a:r>
            <a:r>
              <a:rPr lang="uk-UA" sz="1100" b="1" spc="-30" dirty="0"/>
              <a:t>зросла до 8 банків.</a:t>
            </a:r>
            <a:endParaRPr lang="en-US" sz="1100" b="1" spc="-30" dirty="0"/>
          </a:p>
        </p:txBody>
      </p:sp>
      <p:sp>
        <p:nvSpPr>
          <p:cNvPr id="24" name="Прямокутник 23">
            <a:extLst>
              <a:ext uri="{FF2B5EF4-FFF2-40B4-BE49-F238E27FC236}">
                <a16:creationId xmlns:a16="http://schemas.microsoft.com/office/drawing/2014/main" id="{AD3C5E5A-8780-2830-E9F1-43A514455D3B}"/>
              </a:ext>
            </a:extLst>
          </p:cNvPr>
          <p:cNvSpPr/>
          <p:nvPr/>
        </p:nvSpPr>
        <p:spPr>
          <a:xfrm>
            <a:off x="2305340" y="2951614"/>
            <a:ext cx="5005071" cy="871278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85000"/>
              </a:lnSpc>
            </a:pPr>
            <a:r>
              <a:rPr lang="uk-UA" sz="1100" b="1" spc="-30" dirty="0"/>
              <a:t>Оптимізація умов компенсації базової винагороди</a:t>
            </a:r>
          </a:p>
          <a:p>
            <a:pPr algn="just">
              <a:lnSpc>
                <a:spcPct val="85000"/>
              </a:lnSpc>
            </a:pPr>
            <a:r>
              <a:rPr lang="uk-UA" sz="1100" spc="-30" dirty="0"/>
              <a:t>Започаткований в 2023 році  розмір компенсації банкам не відповідав ринковим умовам в 2024 році, стримуючи активність учасників. Фонд проаналізував ситуацію та ініціював зміни щодо розміру компенсації базової винагороди, які зробили механізм компенсації більш привабливим і конкурентоспроможним, та сприяли залученню нових учасників</a:t>
            </a:r>
            <a:r>
              <a:rPr lang="uk-UA" sz="1100" b="1" spc="-30" dirty="0"/>
              <a:t>.</a:t>
            </a:r>
            <a:endParaRPr lang="en-US" sz="1100" b="1" spc="-30" dirty="0"/>
          </a:p>
        </p:txBody>
      </p:sp>
      <p:sp>
        <p:nvSpPr>
          <p:cNvPr id="25" name="Прямокутник 24">
            <a:extLst>
              <a:ext uri="{FF2B5EF4-FFF2-40B4-BE49-F238E27FC236}">
                <a16:creationId xmlns:a16="http://schemas.microsoft.com/office/drawing/2014/main" id="{B4CB9119-FC7E-229D-5C47-21DFC308C837}"/>
              </a:ext>
            </a:extLst>
          </p:cNvPr>
          <p:cNvSpPr/>
          <p:nvPr/>
        </p:nvSpPr>
        <p:spPr>
          <a:xfrm>
            <a:off x="2305341" y="1090214"/>
            <a:ext cx="1877348" cy="18189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85000"/>
              </a:lnSpc>
            </a:pPr>
            <a:r>
              <a:rPr lang="uk-UA" sz="1100" b="1" spc="-30" dirty="0"/>
              <a:t>Зростання довіри підприємців та стабільність фінансування</a:t>
            </a:r>
          </a:p>
          <a:p>
            <a:pPr algn="just">
              <a:lnSpc>
                <a:spcPct val="85000"/>
              </a:lnSpc>
            </a:pPr>
            <a:r>
              <a:rPr lang="uk-UA" sz="1100" spc="-30" dirty="0"/>
              <a:t>На початку 2024 року частина бізнесу ставилася до програми обережно. Стабільна робота інших програм, позитивний досвід підприємств зміцнив</a:t>
            </a:r>
            <a:r>
              <a:rPr lang="en-US" sz="1100" spc="-30" dirty="0"/>
              <a:t> </a:t>
            </a:r>
            <a:r>
              <a:rPr lang="uk-UA" sz="1100" spc="-30" dirty="0"/>
              <a:t>довіру і до факторингу, і кількість заявок на участь у програмі зросла.</a:t>
            </a:r>
            <a:endParaRPr lang="en-US" sz="1100" spc="-30" dirty="0"/>
          </a:p>
        </p:txBody>
      </p:sp>
      <p:sp>
        <p:nvSpPr>
          <p:cNvPr id="26" name="Прямокутник 25">
            <a:extLst>
              <a:ext uri="{FF2B5EF4-FFF2-40B4-BE49-F238E27FC236}">
                <a16:creationId xmlns:a16="http://schemas.microsoft.com/office/drawing/2014/main" id="{DF8F22EA-8DBF-39BF-A2C0-786B5182820A}"/>
              </a:ext>
            </a:extLst>
          </p:cNvPr>
          <p:cNvSpPr/>
          <p:nvPr/>
        </p:nvSpPr>
        <p:spPr>
          <a:xfrm>
            <a:off x="7310412" y="1090215"/>
            <a:ext cx="2486042" cy="2612624"/>
          </a:xfrm>
          <a:prstGeom prst="rect">
            <a:avLst/>
          </a:prstGeom>
          <a:ln>
            <a:solidFill>
              <a:srgbClr val="5DC64B"/>
            </a:solidFill>
            <a:prstDash val="dash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>
              <a:lnSpc>
                <a:spcPct val="85000"/>
              </a:lnSpc>
            </a:pPr>
            <a:endParaRPr lang="uk-UA" sz="1100" b="1" spc="-40" dirty="0"/>
          </a:p>
          <a:p>
            <a:pPr lvl="0" algn="just">
              <a:lnSpc>
                <a:spcPct val="85000"/>
              </a:lnSpc>
            </a:pPr>
            <a:endParaRPr lang="uk-UA" sz="1100" b="1" spc="-40" dirty="0"/>
          </a:p>
          <a:p>
            <a:pPr lvl="0" algn="just">
              <a:lnSpc>
                <a:spcPct val="85000"/>
              </a:lnSpc>
            </a:pPr>
            <a:endParaRPr lang="uk-UA" sz="1100" b="1" spc="-40" dirty="0"/>
          </a:p>
          <a:p>
            <a:pPr lvl="0" algn="just">
              <a:lnSpc>
                <a:spcPct val="85000"/>
              </a:lnSpc>
            </a:pPr>
            <a:endParaRPr lang="uk-UA" sz="1100" b="1" spc="-40" dirty="0"/>
          </a:p>
          <a:p>
            <a:pPr lvl="0" algn="just">
              <a:lnSpc>
                <a:spcPct val="85000"/>
              </a:lnSpc>
            </a:pPr>
            <a:endParaRPr lang="uk-UA" sz="1100" b="1" spc="-40" dirty="0"/>
          </a:p>
          <a:p>
            <a:pPr lvl="0" algn="just">
              <a:lnSpc>
                <a:spcPct val="85000"/>
              </a:lnSpc>
            </a:pPr>
            <a:endParaRPr lang="uk-UA" sz="1100" b="1" spc="-40" dirty="0"/>
          </a:p>
          <a:p>
            <a:pPr lvl="0" algn="just">
              <a:lnSpc>
                <a:spcPct val="85000"/>
              </a:lnSpc>
            </a:pPr>
            <a:endParaRPr lang="uk-UA" sz="1100" b="1" spc="-40" dirty="0"/>
          </a:p>
          <a:p>
            <a:pPr lvl="0" algn="just">
              <a:lnSpc>
                <a:spcPct val="85000"/>
              </a:lnSpc>
            </a:pPr>
            <a:endParaRPr lang="uk-UA" sz="1100" b="1" spc="-40" dirty="0"/>
          </a:p>
          <a:p>
            <a:pPr lvl="0" algn="just">
              <a:lnSpc>
                <a:spcPct val="85000"/>
              </a:lnSpc>
            </a:pPr>
            <a:r>
              <a:rPr lang="uk-UA" sz="1100" b="1" spc="-40" dirty="0"/>
              <a:t>Посилення інформаційної підтримки</a:t>
            </a:r>
          </a:p>
          <a:p>
            <a:pPr lvl="0" algn="just">
              <a:lnSpc>
                <a:spcPct val="85000"/>
              </a:lnSpc>
            </a:pPr>
            <a:r>
              <a:rPr lang="uk-UA" sz="1100" b="1" spc="-40" dirty="0"/>
              <a:t> </a:t>
            </a:r>
            <a:r>
              <a:rPr lang="uk-UA" sz="1100" spc="-40" dirty="0"/>
              <a:t>У</a:t>
            </a:r>
            <a:r>
              <a:rPr lang="uk-UA" sz="1100" b="1" spc="-40" dirty="0"/>
              <a:t> </a:t>
            </a:r>
            <a:r>
              <a:rPr lang="uk-UA" sz="1100" spc="-40" dirty="0"/>
              <a:t>2024 році проведено </a:t>
            </a:r>
            <a:r>
              <a:rPr lang="uk-UA" sz="1100" spc="-40" dirty="0" err="1"/>
              <a:t>вебінари</a:t>
            </a:r>
            <a:r>
              <a:rPr lang="uk-UA" sz="1100" spc="-40" dirty="0"/>
              <a:t> та інформаційні кампанії, де експертами Фонду ретельно роз'яснено, як отримати обігові кошти від банків. Також Фондом посилено і комунікаційну стратегію: випущено онлайн відео "Історія успіху", розширено інформаційну підтримку через партнерські банки</a:t>
            </a:r>
            <a:endParaRPr lang="en-US" sz="1100" spc="-40" dirty="0"/>
          </a:p>
        </p:txBody>
      </p:sp>
      <p:pic>
        <p:nvPicPr>
          <p:cNvPr id="27" name="Мультимедіа з Інтернету 26" title="Історія успіху">
            <a:hlinkClick r:id="" action="ppaction://media"/>
            <a:extLst>
              <a:ext uri="{FF2B5EF4-FFF2-40B4-BE49-F238E27FC236}">
                <a16:creationId xmlns:a16="http://schemas.microsoft.com/office/drawing/2014/main" id="{6ED44718-92F9-C180-9D0A-355BEEB279DE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8"/>
          <a:stretch>
            <a:fillRect/>
          </a:stretch>
        </p:blipFill>
        <p:spPr>
          <a:xfrm>
            <a:off x="7377521" y="1245852"/>
            <a:ext cx="1445164" cy="792973"/>
          </a:xfrm>
          <a:prstGeom prst="rect">
            <a:avLst/>
          </a:prstGeom>
        </p:spPr>
      </p:pic>
      <p:sp>
        <p:nvSpPr>
          <p:cNvPr id="10" name="Freeform 17">
            <a:extLst>
              <a:ext uri="{FF2B5EF4-FFF2-40B4-BE49-F238E27FC236}">
                <a16:creationId xmlns:a16="http://schemas.microsoft.com/office/drawing/2014/main" id="{C950650A-7730-9209-B6B7-90059F51A614}"/>
              </a:ext>
            </a:extLst>
          </p:cNvPr>
          <p:cNvSpPr/>
          <p:nvPr/>
        </p:nvSpPr>
        <p:spPr>
          <a:xfrm>
            <a:off x="1671484" y="1470507"/>
            <a:ext cx="587679" cy="871278"/>
          </a:xfrm>
          <a:custGeom>
            <a:avLst/>
            <a:gdLst/>
            <a:ahLst/>
            <a:cxnLst/>
            <a:rect l="l" t="t" r="r" b="b"/>
            <a:pathLst>
              <a:path w="3646742" h="4114800">
                <a:moveTo>
                  <a:pt x="0" y="0"/>
                </a:moveTo>
                <a:lnTo>
                  <a:pt x="3646742" y="0"/>
                </a:lnTo>
                <a:lnTo>
                  <a:pt x="364674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  <a:effectLst>
            <a:glow rad="101600">
              <a:schemeClr val="accent1">
                <a:satMod val="175000"/>
                <a:alpha val="40000"/>
              </a:schemeClr>
            </a:glow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/>
          <a:lstStyle/>
          <a:p>
            <a:endParaRPr lang="uk-UA" dirty="0"/>
          </a:p>
        </p:txBody>
      </p:sp>
      <p:sp>
        <p:nvSpPr>
          <p:cNvPr id="12" name="Прямокутник 11">
            <a:extLst>
              <a:ext uri="{FF2B5EF4-FFF2-40B4-BE49-F238E27FC236}">
                <a16:creationId xmlns:a16="http://schemas.microsoft.com/office/drawing/2014/main" id="{0BE55655-6147-C953-E5B1-61B30EE8035B}"/>
              </a:ext>
            </a:extLst>
          </p:cNvPr>
          <p:cNvSpPr/>
          <p:nvPr/>
        </p:nvSpPr>
        <p:spPr>
          <a:xfrm>
            <a:off x="1770343" y="1945561"/>
            <a:ext cx="334296" cy="37195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>
              <a:lnSpc>
                <a:spcPct val="80000"/>
              </a:lnSpc>
            </a:pPr>
            <a:r>
              <a:rPr lang="uk-UA" sz="800" b="1" dirty="0"/>
              <a:t>3.2 млрд  грн</a:t>
            </a:r>
          </a:p>
        </p:txBody>
      </p:sp>
      <p:pic>
        <p:nvPicPr>
          <p:cNvPr id="9" name="Рисунок 8" descr="Зображення, що містить візерунок, квадрат, піксель, дизайн&#10;&#10;Вміст, створений ШІ, може бути неправильним.">
            <a:extLst>
              <a:ext uri="{FF2B5EF4-FFF2-40B4-BE49-F238E27FC236}">
                <a16:creationId xmlns:a16="http://schemas.microsoft.com/office/drawing/2014/main" id="{B6F74AD4-40D9-F498-93B0-59E939CED49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2685" y="1144754"/>
            <a:ext cx="886295" cy="98678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C282A0E-0E2F-1C8E-E092-6276505CE67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587397" y="142365"/>
            <a:ext cx="2209056" cy="406026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CA3E919-39D7-7C59-C03A-D36C917D5336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545" t="2445" r="1537" b="14976"/>
          <a:stretch>
            <a:fillRect/>
          </a:stretch>
        </p:blipFill>
        <p:spPr>
          <a:xfrm>
            <a:off x="4228867" y="1093039"/>
            <a:ext cx="2880360" cy="1858576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88D643A7-5DC8-985A-8074-28D7F62C42D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341507" y="3822892"/>
            <a:ext cx="7403638" cy="2585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893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F4A2FB73-C4F6-65B7-EC4E-D4587492C2A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542" t="4290" r="1408" b="8125"/>
          <a:stretch>
            <a:fillRect/>
          </a:stretch>
        </p:blipFill>
        <p:spPr>
          <a:xfrm>
            <a:off x="6300216" y="707597"/>
            <a:ext cx="3461004" cy="2395797"/>
          </a:xfrm>
          <a:prstGeom prst="rect">
            <a:avLst/>
          </a:prstGeom>
        </p:spPr>
      </p:pic>
      <p:sp>
        <p:nvSpPr>
          <p:cNvPr id="6" name="Google Shape;118;p3">
            <a:extLst>
              <a:ext uri="{FF2B5EF4-FFF2-40B4-BE49-F238E27FC236}">
                <a16:creationId xmlns:a16="http://schemas.microsoft.com/office/drawing/2014/main" id="{14380F63-A4B5-A5B4-9D1B-53E20380461B}"/>
              </a:ext>
            </a:extLst>
          </p:cNvPr>
          <p:cNvSpPr txBox="1"/>
          <p:nvPr/>
        </p:nvSpPr>
        <p:spPr>
          <a:xfrm>
            <a:off x="393292" y="229934"/>
            <a:ext cx="8023120" cy="522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93" tIns="0" rIns="0" bIns="0" anchor="ctr" anchorCtr="0">
            <a:noAutofit/>
          </a:bodyPr>
          <a:lstStyle/>
          <a:p>
            <a:pPr>
              <a:lnSpc>
                <a:spcPct val="90000"/>
              </a:lnSpc>
            </a:pPr>
            <a:r>
              <a:rPr lang="uk-UA" b="1" dirty="0">
                <a:solidFill>
                  <a:srgbClr val="5DC64B"/>
                </a:solidFill>
                <a:ea typeface="Calibri"/>
                <a:cs typeface="Calibri"/>
                <a:sym typeface="Calibri"/>
              </a:rPr>
              <a:t>Державна програма «Доступний факторинг»</a:t>
            </a:r>
          </a:p>
          <a:p>
            <a:pPr>
              <a:lnSpc>
                <a:spcPct val="90000"/>
              </a:lnSpc>
            </a:pPr>
            <a:r>
              <a:rPr lang="uk-UA" b="1" dirty="0">
                <a:solidFill>
                  <a:srgbClr val="1F3864"/>
                </a:solidFill>
                <a:ea typeface="Calibri"/>
                <a:cs typeface="Calibri"/>
                <a:sym typeface="Calibri"/>
              </a:rPr>
              <a:t>Аналіз структури ММСП - учасників та </a:t>
            </a:r>
            <a:r>
              <a:rPr lang="uk-UA" b="1" dirty="0">
                <a:solidFill>
                  <a:srgbClr val="5DC64B"/>
                </a:solidFill>
                <a:ea typeface="Calibri"/>
                <a:cs typeface="Calibri"/>
                <a:sym typeface="Calibri"/>
              </a:rPr>
              <a:t>прогноз фінансування у 2026 році</a:t>
            </a:r>
            <a:endParaRPr lang="uk-UA" dirty="0">
              <a:solidFill>
                <a:srgbClr val="5DC64B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endParaRPr lang="uk-UA" sz="1200" b="1" spc="-31" dirty="0">
              <a:solidFill>
                <a:srgbClr val="002060"/>
              </a:solidFill>
              <a:sym typeface="Calibri"/>
            </a:endParaRPr>
          </a:p>
        </p:txBody>
      </p:sp>
      <p:sp>
        <p:nvSpPr>
          <p:cNvPr id="11" name="Прямокутник 10">
            <a:extLst>
              <a:ext uri="{FF2B5EF4-FFF2-40B4-BE49-F238E27FC236}">
                <a16:creationId xmlns:a16="http://schemas.microsoft.com/office/drawing/2014/main" id="{7A732091-B9EE-9241-AE00-E08BA8AC7AAD}"/>
              </a:ext>
            </a:extLst>
          </p:cNvPr>
          <p:cNvSpPr/>
          <p:nvPr/>
        </p:nvSpPr>
        <p:spPr>
          <a:xfrm>
            <a:off x="0" y="6496080"/>
            <a:ext cx="9906000" cy="361920"/>
          </a:xfrm>
          <a:prstGeom prst="rect">
            <a:avLst/>
          </a:prstGeom>
          <a:solidFill>
            <a:srgbClr val="5DC64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endParaRPr lang="uk-UA"/>
          </a:p>
        </p:txBody>
      </p:sp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B9BF6232-3DD3-5356-ECAE-8EE7637405EE}"/>
              </a:ext>
            </a:extLst>
          </p:cNvPr>
          <p:cNvSpPr/>
          <p:nvPr/>
        </p:nvSpPr>
        <p:spPr>
          <a:xfrm>
            <a:off x="1001163" y="6091467"/>
            <a:ext cx="320300" cy="4571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lIns="0" tIns="0" rIns="0" bIns="0" rtlCol="0" anchor="ctr"/>
          <a:lstStyle/>
          <a:p>
            <a:pPr algn="ctr"/>
            <a:r>
              <a:rPr lang="en-US" sz="800" b="1" dirty="0"/>
              <a:t>0.5</a:t>
            </a:r>
            <a:endParaRPr lang="uk-UA" sz="800" b="1" dirty="0"/>
          </a:p>
        </p:txBody>
      </p:sp>
      <p:sp>
        <p:nvSpPr>
          <p:cNvPr id="25" name="Прямокутник 24">
            <a:extLst>
              <a:ext uri="{FF2B5EF4-FFF2-40B4-BE49-F238E27FC236}">
                <a16:creationId xmlns:a16="http://schemas.microsoft.com/office/drawing/2014/main" id="{9EA1218A-3D9E-420E-0A6C-76445948862C}"/>
              </a:ext>
            </a:extLst>
          </p:cNvPr>
          <p:cNvSpPr/>
          <p:nvPr/>
        </p:nvSpPr>
        <p:spPr>
          <a:xfrm>
            <a:off x="2043476" y="6101628"/>
            <a:ext cx="158496" cy="4571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lIns="0" tIns="0" rIns="0" bIns="0" rtlCol="0" anchor="ctr"/>
          <a:lstStyle/>
          <a:p>
            <a:pPr algn="ctr"/>
            <a:r>
              <a:rPr lang="en-US" sz="800" b="1" dirty="0"/>
              <a:t>2.1</a:t>
            </a:r>
          </a:p>
          <a:p>
            <a:pPr algn="ctr"/>
            <a:r>
              <a:rPr lang="en-US" sz="800" b="1" dirty="0"/>
              <a:t>1.1</a:t>
            </a:r>
          </a:p>
          <a:p>
            <a:pPr algn="ctr"/>
            <a:endParaRPr lang="uk-UA" sz="800" b="1" dirty="0"/>
          </a:p>
        </p:txBody>
      </p:sp>
      <p:sp>
        <p:nvSpPr>
          <p:cNvPr id="26" name="Прямокутник 25">
            <a:extLst>
              <a:ext uri="{FF2B5EF4-FFF2-40B4-BE49-F238E27FC236}">
                <a16:creationId xmlns:a16="http://schemas.microsoft.com/office/drawing/2014/main" id="{CAB6F1CA-5875-670B-8772-4FFE8E141B3D}"/>
              </a:ext>
            </a:extLst>
          </p:cNvPr>
          <p:cNvSpPr/>
          <p:nvPr/>
        </p:nvSpPr>
        <p:spPr>
          <a:xfrm>
            <a:off x="1001163" y="6169005"/>
            <a:ext cx="320300" cy="4571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lIns="0" tIns="0" rIns="0" bIns="0" rtlCol="0" anchor="ctr"/>
          <a:lstStyle/>
          <a:p>
            <a:pPr algn="ctr"/>
            <a:r>
              <a:rPr lang="en-US" sz="800" b="1" dirty="0"/>
              <a:t>0.2</a:t>
            </a:r>
            <a:endParaRPr lang="uk-UA" sz="800" b="1" dirty="0"/>
          </a:p>
        </p:txBody>
      </p:sp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16F4D2E1-E444-7BCF-EDBA-E22FD9167F44}"/>
              </a:ext>
            </a:extLst>
          </p:cNvPr>
          <p:cNvSpPr/>
          <p:nvPr/>
        </p:nvSpPr>
        <p:spPr>
          <a:xfrm>
            <a:off x="393543" y="4448344"/>
            <a:ext cx="2435669" cy="1935897"/>
          </a:xfrm>
          <a:prstGeom prst="rect">
            <a:avLst/>
          </a:prstGeom>
          <a:ln>
            <a:solidFill>
              <a:srgbClr val="5DC64B"/>
            </a:solidFill>
            <a:prstDash val="dash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indent="180340" algn="just">
              <a:lnSpc>
                <a:spcPct val="80000"/>
              </a:lnSpc>
              <a:spcAft>
                <a:spcPts val="200"/>
              </a:spcAft>
            </a:pPr>
            <a:r>
              <a:rPr lang="uk-UA" sz="1100" dirty="0">
                <a:solidFill>
                  <a:srgbClr val="003D7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Згідно з паспортом бюджетної програми на 2026 рік заплановано </a:t>
            </a:r>
            <a:r>
              <a:rPr lang="uk-UA" sz="1100" b="1" dirty="0">
                <a:solidFill>
                  <a:srgbClr val="003D7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200</a:t>
            </a:r>
            <a:r>
              <a:rPr lang="en-US" sz="1100" b="1" dirty="0">
                <a:solidFill>
                  <a:srgbClr val="003D7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100" b="1" dirty="0">
                <a:solidFill>
                  <a:srgbClr val="003D7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млн </a:t>
            </a:r>
            <a:r>
              <a:rPr lang="uk-UA" sz="1100" dirty="0">
                <a:solidFill>
                  <a:srgbClr val="003D7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грн загальний фонд використання бюджетних коштів за програмою «Доступний факторинг». </a:t>
            </a:r>
          </a:p>
          <a:p>
            <a:pPr indent="180340" algn="just">
              <a:lnSpc>
                <a:spcPct val="80000"/>
              </a:lnSpc>
              <a:spcAft>
                <a:spcPts val="200"/>
              </a:spcAft>
            </a:pPr>
            <a:r>
              <a:rPr lang="uk-UA" sz="1100" dirty="0">
                <a:solidFill>
                  <a:srgbClr val="003D7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Активно нарощує свою присутність в Програмі АТ «ПУМБ». Бюджетних коштів запланованих на програму буде достатньо на поточний рівень розвитку Програми згідно з прогнозом уповноважених факторів. </a:t>
            </a:r>
            <a:endParaRPr lang="uk-UA" sz="1100" spc="-30" dirty="0">
              <a:solidFill>
                <a:srgbClr val="003D79"/>
              </a:solidFill>
              <a:latin typeface="Aptos" panose="020B0004020202020204" pitchFamily="34" charset="0"/>
            </a:endParaRPr>
          </a:p>
        </p:txBody>
      </p:sp>
      <p:sp>
        <p:nvSpPr>
          <p:cNvPr id="7" name="TextBox 1">
            <a:extLst>
              <a:ext uri="{FF2B5EF4-FFF2-40B4-BE49-F238E27FC236}">
                <a16:creationId xmlns:a16="http://schemas.microsoft.com/office/drawing/2014/main" id="{E79D2A3E-645D-ED9E-2062-D3BB495D15C9}"/>
              </a:ext>
            </a:extLst>
          </p:cNvPr>
          <p:cNvSpPr txBox="1"/>
          <p:nvPr/>
        </p:nvSpPr>
        <p:spPr>
          <a:xfrm>
            <a:off x="379076" y="3103394"/>
            <a:ext cx="2491411" cy="1175434"/>
          </a:xfrm>
          <a:prstGeom prst="rect">
            <a:avLst/>
          </a:prstGeom>
        </p:spPr>
        <p:txBody>
          <a:bodyPr wrap="square" lIns="0" tIns="0" rIns="0" bIns="0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80000"/>
              </a:lnSpc>
              <a:spcBef>
                <a:spcPts val="600"/>
              </a:spcBef>
              <a:spcAft>
                <a:spcPts val="300"/>
              </a:spcAft>
            </a:pPr>
            <a:r>
              <a:rPr lang="uk-UA" sz="900" b="1" kern="1200" spc="-4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Програма демонструє </a:t>
            </a:r>
            <a:r>
              <a:rPr lang="uk-UA" sz="900" kern="1200" spc="-4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стабільне зростання фінансування, що свідчить про її успішну реалізацію та зростаючий попит.</a:t>
            </a:r>
          </a:p>
          <a:p>
            <a:pPr algn="just">
              <a:lnSpc>
                <a:spcPct val="80000"/>
              </a:lnSpc>
              <a:spcAft>
                <a:spcPts val="300"/>
              </a:spcAft>
            </a:pPr>
            <a:r>
              <a:rPr lang="uk-UA" sz="900" b="1" kern="1200" spc="-4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Очікуване збільшення компенсацій </a:t>
            </a:r>
            <a:r>
              <a:rPr lang="uk-UA" sz="900" kern="1200" spc="-4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2026 році вказує на підвищення доступності підтримки для бізнесу.</a:t>
            </a:r>
          </a:p>
          <a:p>
            <a:pPr algn="just">
              <a:lnSpc>
                <a:spcPct val="80000"/>
              </a:lnSpc>
              <a:spcAft>
                <a:spcPts val="300"/>
              </a:spcAft>
            </a:pPr>
            <a:r>
              <a:rPr lang="uk-UA" sz="900" b="1" kern="1200" spc="-4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Різке зростання фінансування у 2025 році  </a:t>
            </a:r>
            <a:r>
              <a:rPr lang="uk-UA" sz="900" kern="1200" spc="-4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спричинено залученням додаткових банків – учасників, у </a:t>
            </a:r>
            <a:r>
              <a:rPr lang="uk-UA" sz="900" kern="1200" spc="-4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т.ч</a:t>
            </a:r>
            <a:r>
              <a:rPr lang="uk-UA" sz="900" kern="1200" spc="-4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з найбільшими можливостями </a:t>
            </a:r>
            <a:r>
              <a:rPr lang="en-US" sz="900" kern="1200" spc="-4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uk-UA" sz="900" kern="1200" spc="-4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АТ «ПУМБ».</a:t>
            </a:r>
          </a:p>
          <a:p>
            <a:pPr algn="just">
              <a:lnSpc>
                <a:spcPct val="80000"/>
              </a:lnSpc>
              <a:spcAft>
                <a:spcPts val="300"/>
              </a:spcAft>
            </a:pPr>
            <a:endParaRPr lang="uk-UA" sz="900" kern="1200" spc="-40" dirty="0"/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4FD75D6F-367C-2534-784C-E7CA2C21176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71" t="1038" r="1713" b="3097"/>
          <a:stretch>
            <a:fillRect/>
          </a:stretch>
        </p:blipFill>
        <p:spPr>
          <a:xfrm>
            <a:off x="2743200" y="662848"/>
            <a:ext cx="3627120" cy="2467159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4CA9E502-4D50-CE9C-BE82-7886A04D350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510" t="1619" r="16317" b="4131"/>
          <a:stretch>
            <a:fillRect/>
          </a:stretch>
        </p:blipFill>
        <p:spPr>
          <a:xfrm>
            <a:off x="199162" y="670705"/>
            <a:ext cx="2824429" cy="2087735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385DE5FC-99B0-4D69-A1BC-72D251702C9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52164" y="118095"/>
            <a:ext cx="2209056" cy="406026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F8613912-211A-CA96-755D-957C05CBDCD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96272" y="3199211"/>
            <a:ext cx="6778080" cy="3240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4297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нижнього колонтитула 1">
            <a:extLst>
              <a:ext uri="{FF2B5EF4-FFF2-40B4-BE49-F238E27FC236}">
                <a16:creationId xmlns:a16="http://schemas.microsoft.com/office/drawing/2014/main" id="{4F0B3C72-4983-00C1-6A34-D0CC850AE5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6E0810F-6F29-32CC-059F-67A09BABA8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8986" y="1272540"/>
            <a:ext cx="7679754" cy="4671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1185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Тема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Офіс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6153</TotalTime>
  <Words>1879</Words>
  <Application>Microsoft Office PowerPoint</Application>
  <PresentationFormat>Аркуш A4 (210x297 мм)</PresentationFormat>
  <Paragraphs>298</Paragraphs>
  <Slides>6</Slides>
  <Notes>1</Notes>
  <HiddenSlides>0</HiddenSlides>
  <MMClips>1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6</vt:i4>
      </vt:variant>
    </vt:vector>
  </HeadingPairs>
  <TitlesOfParts>
    <vt:vector size="12" baseType="lpstr">
      <vt:lpstr>Aptos</vt:lpstr>
      <vt:lpstr>Aptos Display</vt:lpstr>
      <vt:lpstr>Arial</vt:lpstr>
      <vt:lpstr>Calibri</vt:lpstr>
      <vt:lpstr>Times New Roman</vt:lpstr>
      <vt:lpstr>Office Theme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Viktoriia Topylo</dc:creator>
  <cp:lastModifiedBy>Yurii Horiazhenko</cp:lastModifiedBy>
  <cp:revision>187</cp:revision>
  <cp:lastPrinted>2026-02-25T08:53:38Z</cp:lastPrinted>
  <dcterms:created xsi:type="dcterms:W3CDTF">2025-03-29T23:44:45Z</dcterms:created>
  <dcterms:modified xsi:type="dcterms:W3CDTF">2026-08-28T11:05:40Z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915a072a-9387-41e6-8f47-26873d0f97e0_Enabled">
    <vt:lpwstr>true</vt:lpwstr>
  </property>
  <property fmtid="{D5CDD505-2E9C-101B-9397-08002B2CF9AE}" pid="3" name="MSIP_Label_915a072a-9387-41e6-8f47-26873d0f97e0_SetDate">
    <vt:lpwstr>2026-08-19T08:51:45Z</vt:lpwstr>
  </property>
  <property fmtid="{D5CDD505-2E9C-101B-9397-08002B2CF9AE}" pid="4" name="MSIP_Label_915a072a-9387-41e6-8f47-26873d0f97e0_Method">
    <vt:lpwstr>Standard</vt:lpwstr>
  </property>
  <property fmtid="{D5CDD505-2E9C-101B-9397-08002B2CF9AE}" pid="5" name="MSIP_Label_915a072a-9387-41e6-8f47-26873d0f97e0_Name">
    <vt:lpwstr>Public</vt:lpwstr>
  </property>
  <property fmtid="{D5CDD505-2E9C-101B-9397-08002B2CF9AE}" pid="6" name="MSIP_Label_915a072a-9387-41e6-8f47-26873d0f97e0_SiteId">
    <vt:lpwstr>fa97c399-f819-40a6-825a-fa25c516af8e</vt:lpwstr>
  </property>
  <property fmtid="{D5CDD505-2E9C-101B-9397-08002B2CF9AE}" pid="7" name="MSIP_Label_915a072a-9387-41e6-8f47-26873d0f97e0_ActionId">
    <vt:lpwstr>54bdfe5c-0698-4ccc-beac-375393131111</vt:lpwstr>
  </property>
  <property fmtid="{D5CDD505-2E9C-101B-9397-08002B2CF9AE}" pid="8" name="MSIP_Label_915a072a-9387-41e6-8f47-26873d0f97e0_ContentBits">
    <vt:lpwstr>0</vt:lpwstr>
  </property>
  <property fmtid="{D5CDD505-2E9C-101B-9397-08002B2CF9AE}" pid="9" name="MSIP_Label_915a072a-9387-41e6-8f47-26873d0f97e0_Tag">
    <vt:lpwstr>10, 3, 0, 1</vt:lpwstr>
  </property>
</Properties>
</file>